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57" r:id="rId3"/>
    <p:sldId id="259" r:id="rId4"/>
    <p:sldId id="271" r:id="rId5"/>
    <p:sldId id="260" r:id="rId6"/>
    <p:sldId id="290" r:id="rId7"/>
    <p:sldId id="293" r:id="rId8"/>
    <p:sldId id="261" r:id="rId9"/>
    <p:sldId id="285" r:id="rId10"/>
    <p:sldId id="286" r:id="rId11"/>
    <p:sldId id="287" r:id="rId12"/>
    <p:sldId id="284" r:id="rId13"/>
    <p:sldId id="282" r:id="rId14"/>
    <p:sldId id="283" r:id="rId15"/>
    <p:sldId id="272" r:id="rId16"/>
    <p:sldId id="275" r:id="rId17"/>
    <p:sldId id="280"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29" autoAdjust="0"/>
    <p:restoredTop sz="73192" autoAdjust="0"/>
  </p:normalViewPr>
  <p:slideViewPr>
    <p:cSldViewPr snapToGrid="0">
      <p:cViewPr varScale="1">
        <p:scale>
          <a:sx n="82" d="100"/>
          <a:sy n="82" d="100"/>
        </p:scale>
        <p:origin x="111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02331F2-D08B-4C8B-8260-B95731585E45}" type="datetimeFigureOut">
              <a:rPr lang="ru-RU" smtClean="0"/>
              <a:t>10.02.2019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7465943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02331F2-D08B-4C8B-8260-B95731585E45}" type="datetimeFigureOut">
              <a:rPr lang="ru-RU" smtClean="0"/>
              <a:t>10.02.2019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80217635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02331F2-D08B-4C8B-8260-B95731585E45}" type="datetimeFigureOut">
              <a:rPr lang="ru-RU" smtClean="0"/>
              <a:t>10.02.2019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31082283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02331F2-D08B-4C8B-8260-B95731585E45}" type="datetimeFigureOut">
              <a:rPr lang="ru-RU" smtClean="0"/>
              <a:t>10.02.2019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106484772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02331F2-D08B-4C8B-8260-B95731585E45}" type="datetimeFigureOut">
              <a:rPr lang="ru-RU" smtClean="0"/>
              <a:t>10.02.2019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86008974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02331F2-D08B-4C8B-8260-B95731585E45}" type="datetimeFigureOut">
              <a:rPr lang="ru-RU" smtClean="0"/>
              <a:t>10.02.2019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146068263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2331F2-D08B-4C8B-8260-B95731585E45}" type="datetimeFigureOut">
              <a:rPr lang="ru-RU" smtClean="0"/>
              <a:t>10.02.2019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061396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02331F2-D08B-4C8B-8260-B95731585E45}" type="datetimeFigureOut">
              <a:rPr lang="ru-RU" smtClean="0"/>
              <a:t>10.02.2019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237129042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02331F2-D08B-4C8B-8260-B95731585E45}" type="datetimeFigureOut">
              <a:rPr lang="ru-RU" smtClean="0"/>
              <a:t>10.02.2019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46197879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02331F2-D08B-4C8B-8260-B95731585E45}" type="datetimeFigureOut">
              <a:rPr lang="ru-RU" smtClean="0"/>
              <a:t>10.02.2019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15839777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02331F2-D08B-4C8B-8260-B95731585E45}" type="datetimeFigureOut">
              <a:rPr lang="ru-RU" smtClean="0"/>
              <a:t>10.02.2019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5D4BFD-071C-4B5E-B081-358A399C79D0}" type="slidenum">
              <a:rPr lang="ru-RU" smtClean="0"/>
              <a:t>‹#›</a:t>
            </a:fld>
            <a:endParaRPr lang="ru-RU"/>
          </a:p>
        </p:txBody>
      </p:sp>
    </p:spTree>
    <p:extLst>
      <p:ext uri="{BB962C8B-B14F-4D97-AF65-F5344CB8AC3E}">
        <p14:creationId xmlns:p14="http://schemas.microsoft.com/office/powerpoint/2010/main" val="320930498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2331F2-D08B-4C8B-8260-B95731585E45}" type="datetimeFigureOut">
              <a:rPr lang="ru-RU" smtClean="0"/>
              <a:t>10.02.2019</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D4BFD-071C-4B5E-B081-358A399C79D0}" type="slidenum">
              <a:rPr lang="ru-RU" smtClean="0"/>
              <a:t>‹#›</a:t>
            </a:fld>
            <a:endParaRPr lang="ru-RU"/>
          </a:p>
        </p:txBody>
      </p:sp>
    </p:spTree>
    <p:extLst>
      <p:ext uri="{BB962C8B-B14F-4D97-AF65-F5344CB8AC3E}">
        <p14:creationId xmlns:p14="http://schemas.microsoft.com/office/powerpoint/2010/main" val="1790690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e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9.jpg"/><Relationship Id="rId7"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3.jpeg"/><Relationship Id="rId7" Type="http://schemas.openxmlformats.org/officeDocument/2006/relationships/image" Target="../media/image15.jpg"/><Relationship Id="rId2" Type="http://schemas.openxmlformats.org/officeDocument/2006/relationships/image" Target="../media/image2.jp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5.png"/><Relationship Id="rId7" Type="http://schemas.openxmlformats.org/officeDocument/2006/relationships/image" Target="../media/image21.jpe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5.png"/><Relationship Id="rId7" Type="http://schemas.openxmlformats.org/officeDocument/2006/relationships/image" Target="../media/image25.jpe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microsoft.com/office/2007/relationships/hdphoto" Target="../media/hdphoto1.wdp"/><Relationship Id="rId9"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planetadetstva.net/wp-content/uploads/2014/11/roditelskoe-sobranie-na-temu-duxovno-nravstvennoe-vospitanie-rebenka-cherez-semejnye-tradicii-i-dosug-v-seme.jp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717323"/>
          </a:xfrm>
          <a:prstGeom prst="rect">
            <a:avLst/>
          </a:prstGeom>
          <a:noFill/>
          <a:ln>
            <a:noFill/>
          </a:ln>
        </p:spPr>
      </p:pic>
      <p:sp>
        <p:nvSpPr>
          <p:cNvPr id="3" name="Прямоугольник 2"/>
          <p:cNvSpPr/>
          <p:nvPr/>
        </p:nvSpPr>
        <p:spPr>
          <a:xfrm>
            <a:off x="304801" y="2"/>
            <a:ext cx="9284676" cy="1954381"/>
          </a:xfrm>
          <a:prstGeom prst="rect">
            <a:avLst/>
          </a:prstGeom>
        </p:spPr>
        <p:txBody>
          <a:bodyPr wrap="square">
            <a:spAutoFit/>
          </a:bodyPr>
          <a:lstStyle/>
          <a:p>
            <a:r>
              <a:rPr lang="ru-RU" sz="2800" b="1" dirty="0" smtClean="0">
                <a:solidFill>
                  <a:srgbClr val="FF0066"/>
                </a:solidFill>
                <a:latin typeface="Times New Roman" panose="02020603050405020304" pitchFamily="18" charset="0"/>
                <a:ea typeface="+mj-ea"/>
                <a:cs typeface="Times New Roman" panose="02020603050405020304" pitchFamily="18" charset="0"/>
              </a:rPr>
              <a:t>           Психолого-педагогический проект:</a:t>
            </a:r>
            <a:r>
              <a:rPr lang="ru-RU" sz="6700" b="1" dirty="0" smtClean="0">
                <a:solidFill>
                  <a:srgbClr val="FF0066"/>
                </a:solidFill>
                <a:latin typeface="Times New Roman" panose="02020603050405020304" pitchFamily="18" charset="0"/>
                <a:ea typeface="+mj-ea"/>
                <a:cs typeface="Times New Roman" panose="02020603050405020304" pitchFamily="18" charset="0"/>
              </a:rPr>
              <a:t> </a:t>
            </a:r>
            <a:r>
              <a:rPr lang="ru-RU" sz="5400" b="1" dirty="0" smtClean="0">
                <a:solidFill>
                  <a:srgbClr val="FF0066"/>
                </a:solidFill>
                <a:latin typeface="Times New Roman" panose="02020603050405020304" pitchFamily="18" charset="0"/>
                <a:ea typeface="+mj-ea"/>
                <a:cs typeface="Times New Roman" panose="02020603050405020304" pitchFamily="18" charset="0"/>
              </a:rPr>
              <a:t>«Воспитание</a:t>
            </a:r>
            <a:r>
              <a:rPr lang="ru-RU" sz="5400" b="1" dirty="0">
                <a:solidFill>
                  <a:srgbClr val="FF0066"/>
                </a:solidFill>
                <a:latin typeface="Times New Roman" panose="02020603050405020304" pitchFamily="18" charset="0"/>
                <a:cs typeface="Times New Roman" panose="02020603050405020304" pitchFamily="18" charset="0"/>
              </a:rPr>
              <a:t> семьянина»</a:t>
            </a:r>
            <a:endParaRPr lang="ru-RU" sz="5400" dirty="0">
              <a:solidFill>
                <a:srgbClr val="FF0066"/>
              </a:solidFill>
            </a:endParaRPr>
          </a:p>
        </p:txBody>
      </p:sp>
      <p:sp>
        <p:nvSpPr>
          <p:cNvPr id="4" name="Прямоугольник 3"/>
          <p:cNvSpPr/>
          <p:nvPr/>
        </p:nvSpPr>
        <p:spPr>
          <a:xfrm>
            <a:off x="2274276" y="5756031"/>
            <a:ext cx="5064369" cy="923330"/>
          </a:xfrm>
          <a:prstGeom prst="rect">
            <a:avLst/>
          </a:prstGeom>
        </p:spPr>
        <p:txBody>
          <a:bodyPr wrap="square">
            <a:spAutoFit/>
          </a:bodyPr>
          <a:lstStyle/>
          <a:p>
            <a:r>
              <a:rPr lang="ru-RU" b="1" dirty="0" smtClean="0">
                <a:solidFill>
                  <a:srgbClr val="FF0066"/>
                </a:solidFill>
                <a:latin typeface="Times New Roman" pitchFamily="18" charset="0"/>
                <a:cs typeface="Times New Roman" pitchFamily="18" charset="0"/>
              </a:rPr>
              <a:t>Авторы </a:t>
            </a:r>
            <a:r>
              <a:rPr lang="ru-RU" b="1" dirty="0">
                <a:solidFill>
                  <a:srgbClr val="FF0066"/>
                </a:solidFill>
                <a:latin typeface="Times New Roman" pitchFamily="18" charset="0"/>
                <a:cs typeface="Times New Roman" pitchFamily="18" charset="0"/>
              </a:rPr>
              <a:t>проекта: </a:t>
            </a:r>
            <a:endParaRPr lang="ru-RU" b="1" dirty="0" smtClean="0">
              <a:solidFill>
                <a:srgbClr val="FF0066"/>
              </a:solidFill>
              <a:latin typeface="Times New Roman" pitchFamily="18" charset="0"/>
              <a:cs typeface="Times New Roman" pitchFamily="18" charset="0"/>
            </a:endParaRPr>
          </a:p>
          <a:p>
            <a:r>
              <a:rPr lang="ru-RU" b="1" dirty="0" smtClean="0">
                <a:solidFill>
                  <a:srgbClr val="FF0066"/>
                </a:solidFill>
                <a:latin typeface="Times New Roman" pitchFamily="18" charset="0"/>
                <a:cs typeface="Times New Roman" pitchFamily="18" charset="0"/>
              </a:rPr>
              <a:t>педагог-психолог </a:t>
            </a:r>
            <a:r>
              <a:rPr lang="ru-RU" b="1" dirty="0" err="1" smtClean="0">
                <a:solidFill>
                  <a:srgbClr val="FF0066"/>
                </a:solidFill>
                <a:latin typeface="Times New Roman" pitchFamily="18" charset="0"/>
                <a:cs typeface="Times New Roman" pitchFamily="18" charset="0"/>
              </a:rPr>
              <a:t>Куйдо</a:t>
            </a:r>
            <a:r>
              <a:rPr lang="ru-RU" b="1" dirty="0" smtClean="0">
                <a:solidFill>
                  <a:srgbClr val="FF0066"/>
                </a:solidFill>
                <a:latin typeface="Times New Roman" pitchFamily="18" charset="0"/>
                <a:cs typeface="Times New Roman" pitchFamily="18" charset="0"/>
              </a:rPr>
              <a:t> Кира Владимировна</a:t>
            </a:r>
            <a:r>
              <a:rPr lang="ru-RU" b="1" dirty="0">
                <a:solidFill>
                  <a:srgbClr val="FF0066"/>
                </a:solidFill>
                <a:latin typeface="Times New Roman" pitchFamily="18" charset="0"/>
                <a:cs typeface="Times New Roman" pitchFamily="18" charset="0"/>
              </a:rPr>
              <a:t/>
            </a:r>
            <a:br>
              <a:rPr lang="ru-RU" b="1" dirty="0">
                <a:solidFill>
                  <a:srgbClr val="FF0066"/>
                </a:solidFill>
                <a:latin typeface="Times New Roman" pitchFamily="18" charset="0"/>
                <a:cs typeface="Times New Roman" pitchFamily="18" charset="0"/>
              </a:rPr>
            </a:br>
            <a:r>
              <a:rPr lang="ru-RU" b="1" dirty="0">
                <a:solidFill>
                  <a:srgbClr val="FF0066"/>
                </a:solidFill>
                <a:latin typeface="Times New Roman" pitchFamily="18" charset="0"/>
                <a:cs typeface="Times New Roman" pitchFamily="18" charset="0"/>
              </a:rPr>
              <a:t>к</a:t>
            </a:r>
            <a:r>
              <a:rPr lang="ru-RU" b="1" dirty="0" smtClean="0">
                <a:solidFill>
                  <a:srgbClr val="FF0066"/>
                </a:solidFill>
                <a:latin typeface="Times New Roman" pitchFamily="18" charset="0"/>
                <a:cs typeface="Times New Roman" pitchFamily="18" charset="0"/>
              </a:rPr>
              <a:t>уратор Сухарева Надежда Ивановна</a:t>
            </a:r>
            <a:endParaRPr lang="ru-RU" dirty="0">
              <a:solidFill>
                <a:srgbClr val="FF0066"/>
              </a:solidFill>
              <a:latin typeface="Times New Roman" pitchFamily="18" charset="0"/>
              <a:cs typeface="Times New Roman" pitchFamily="18" charset="0"/>
            </a:endParaRPr>
          </a:p>
        </p:txBody>
      </p:sp>
    </p:spTree>
    <p:extLst>
      <p:ext uri="{BB962C8B-B14F-4D97-AF65-F5344CB8AC3E}">
        <p14:creationId xmlns:p14="http://schemas.microsoft.com/office/powerpoint/2010/main" val="380669718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alphaModFix amt="68000"/>
          </a:blip>
          <a:stretch>
            <a:fillRect/>
          </a:stretch>
        </a:blipFill>
        <a:effectLst/>
      </p:bgPr>
    </p:bg>
    <p:spTree>
      <p:nvGrpSpPr>
        <p:cNvPr id="1" name=""/>
        <p:cNvGrpSpPr/>
        <p:nvPr/>
      </p:nvGrpSpPr>
      <p:grpSpPr>
        <a:xfrm>
          <a:off x="0" y="0"/>
          <a:ext cx="0" cy="0"/>
          <a:chOff x="0" y="0"/>
          <a:chExt cx="0" cy="0"/>
        </a:xfrm>
      </p:grpSpPr>
      <p:sp useBgFill="1">
        <p:nvSpPr>
          <p:cNvPr id="2" name="Заголовок 1"/>
          <p:cNvSpPr>
            <a:spLocks noGrp="1" noChangeAspect="1"/>
          </p:cNvSpPr>
          <p:nvPr>
            <p:ph type="title"/>
          </p:nvPr>
        </p:nvSpPr>
        <p:spPr>
          <a:xfrm>
            <a:off x="-103031" y="450760"/>
            <a:ext cx="8886424" cy="5789056"/>
          </a:xfrm>
        </p:spPr>
        <p:txBody>
          <a:bodyPr>
            <a:noAutofit/>
          </a:bodyPr>
          <a:lstStyle/>
          <a:p>
            <a:pPr algn="ctr"/>
            <a:r>
              <a:rPr lang="en-US" sz="3200" b="1" i="1" dirty="0">
                <a:latin typeface="Times New Roman" panose="02020603050405020304" pitchFamily="18" charset="0"/>
                <a:cs typeface="Times New Roman" panose="02020603050405020304" pitchFamily="18" charset="0"/>
              </a:rPr>
              <a:t/>
            </a:r>
            <a:br>
              <a:rPr lang="en-US" sz="3200" b="1" i="1" dirty="0">
                <a:latin typeface="Times New Roman" panose="02020603050405020304" pitchFamily="18" charset="0"/>
                <a:cs typeface="Times New Roman" panose="02020603050405020304" pitchFamily="18" charset="0"/>
              </a:rPr>
            </a:br>
            <a:r>
              <a:rPr lang="en-US" sz="3200" b="1" i="1" dirty="0">
                <a:latin typeface="Times New Roman" panose="02020603050405020304" pitchFamily="18" charset="0"/>
                <a:cs typeface="Times New Roman" panose="02020603050405020304" pitchFamily="18" charset="0"/>
              </a:rPr>
              <a:t/>
            </a:r>
            <a:br>
              <a:rPr lang="en-US" sz="3200" b="1" i="1" dirty="0">
                <a:latin typeface="Times New Roman" panose="02020603050405020304" pitchFamily="18" charset="0"/>
                <a:cs typeface="Times New Roman" panose="02020603050405020304" pitchFamily="18" charset="0"/>
              </a:rPr>
            </a:br>
            <a:r>
              <a:rPr lang="en-US" sz="3200" b="1" i="1" dirty="0">
                <a:latin typeface="Times New Roman" panose="02020603050405020304" pitchFamily="18" charset="0"/>
                <a:cs typeface="Times New Roman" panose="02020603050405020304" pitchFamily="18" charset="0"/>
              </a:rPr>
              <a:t/>
            </a:r>
            <a:br>
              <a:rPr lang="en-US" sz="3200" b="1" i="1" dirty="0">
                <a:latin typeface="Times New Roman" panose="02020603050405020304" pitchFamily="18" charset="0"/>
                <a:cs typeface="Times New Roman" panose="02020603050405020304" pitchFamily="18" charset="0"/>
              </a:rPr>
            </a:br>
            <a:r>
              <a:rPr lang="en-US" sz="3200" b="1" i="1" dirty="0">
                <a:latin typeface="Times New Roman" panose="02020603050405020304" pitchFamily="18" charset="0"/>
                <a:cs typeface="Times New Roman" panose="02020603050405020304" pitchFamily="18" charset="0"/>
              </a:rPr>
              <a:t/>
            </a:r>
            <a:br>
              <a:rPr lang="en-US" sz="3200" b="1" i="1" dirty="0">
                <a:latin typeface="Times New Roman" panose="02020603050405020304" pitchFamily="18" charset="0"/>
                <a:cs typeface="Times New Roman" panose="02020603050405020304" pitchFamily="18" charset="0"/>
              </a:rPr>
            </a:br>
            <a:r>
              <a:rPr lang="en-US" sz="3200" b="1" i="1" dirty="0">
                <a:latin typeface="Times New Roman" panose="02020603050405020304" pitchFamily="18" charset="0"/>
                <a:cs typeface="Times New Roman" panose="02020603050405020304" pitchFamily="18" charset="0"/>
              </a:rPr>
              <a:t/>
            </a:r>
            <a:br>
              <a:rPr lang="en-US" sz="3200" b="1" i="1" dirty="0">
                <a:latin typeface="Times New Roman" panose="02020603050405020304" pitchFamily="18" charset="0"/>
                <a:cs typeface="Times New Roman" panose="02020603050405020304" pitchFamily="18" charset="0"/>
              </a:rPr>
            </a:br>
            <a:r>
              <a:rPr lang="en-US" sz="3200" b="1" i="1" dirty="0">
                <a:latin typeface="Times New Roman" panose="02020603050405020304" pitchFamily="18" charset="0"/>
                <a:cs typeface="Times New Roman" panose="02020603050405020304" pitchFamily="18" charset="0"/>
              </a:rPr>
              <a:t/>
            </a:r>
            <a:br>
              <a:rPr lang="en-US" sz="3200" b="1" i="1"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b="1" i="1" dirty="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b="1" i="1" dirty="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pic>
        <p:nvPicPr>
          <p:cNvPr id="5" name="Рисунок 4" descr="http://www.home-img.com/uploads/data/90104/d51f085ac8dcaea5f919da86227d43a1.jpg"/>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
        <p:nvSpPr>
          <p:cNvPr id="3" name="Прямоугольник 2"/>
          <p:cNvSpPr/>
          <p:nvPr/>
        </p:nvSpPr>
        <p:spPr>
          <a:xfrm>
            <a:off x="4372708" y="738555"/>
            <a:ext cx="4771292" cy="3139321"/>
          </a:xfrm>
          <a:prstGeom prst="rect">
            <a:avLst/>
          </a:prstGeom>
        </p:spPr>
        <p:txBody>
          <a:bodyPr wrap="square">
            <a:spAutoFit/>
          </a:bodyPr>
          <a:lstStyle/>
          <a:p>
            <a:r>
              <a:rPr lang="ru-RU" dirty="0">
                <a:latin typeface="Times New Roman" pitchFamily="18" charset="0"/>
                <a:cs typeface="Times New Roman" pitchFamily="18" charset="0"/>
              </a:rPr>
              <a:t>В</a:t>
            </a:r>
            <a:r>
              <a:rPr lang="ru-RU" dirty="0" smtClean="0">
                <a:latin typeface="Times New Roman" pitchFamily="18" charset="0"/>
                <a:cs typeface="Times New Roman" pitchFamily="18" charset="0"/>
              </a:rPr>
              <a:t>оспитание </a:t>
            </a:r>
            <a:r>
              <a:rPr lang="ru-RU" dirty="0">
                <a:latin typeface="Times New Roman" pitchFamily="18" charset="0"/>
                <a:cs typeface="Times New Roman" pitchFamily="18" charset="0"/>
              </a:rPr>
              <a:t>представляется сложным и трудным делом только до тех пор, пока мы хотим, не воспитывая себя, воспитывать своих детей или кого бы то ни было. Если же поймем, что воспитывать других мы можем только через себя, воспитывая себя, то упраздняется вопрос о воспитании и остается один вопрос жизни: как надо самому жить? Я не знаю ни одного действия воспитания детей, которое не включало бы и воспитания себя</a:t>
            </a:r>
            <a:r>
              <a:rPr lang="ru-RU" dirty="0" smtClean="0">
                <a:latin typeface="Times New Roman" pitchFamily="18" charset="0"/>
                <a:cs typeface="Times New Roman" pitchFamily="18" charset="0"/>
              </a:rPr>
              <a:t>.                                   Л. Толстой</a:t>
            </a:r>
            <a:endParaRPr lang="ru-RU" dirty="0">
              <a:latin typeface="Times New Roman" pitchFamily="18" charset="0"/>
              <a:cs typeface="Times New Roman" pitchFamily="18" charset="0"/>
            </a:endParaRPr>
          </a:p>
        </p:txBody>
      </p:sp>
      <p:sp>
        <p:nvSpPr>
          <p:cNvPr id="4" name="Прямоугольник 3"/>
          <p:cNvSpPr/>
          <p:nvPr/>
        </p:nvSpPr>
        <p:spPr>
          <a:xfrm>
            <a:off x="5509846" y="4839562"/>
            <a:ext cx="3071446" cy="2308324"/>
          </a:xfrm>
          <a:prstGeom prst="rect">
            <a:avLst/>
          </a:prstGeom>
        </p:spPr>
        <p:txBody>
          <a:bodyPr wrap="square">
            <a:spAutoFit/>
          </a:bodyPr>
          <a:lstStyle/>
          <a:p>
            <a:r>
              <a:rPr lang="ru-RU" dirty="0"/>
              <a:t>„</a:t>
            </a:r>
            <a:r>
              <a:rPr lang="ru-RU" dirty="0">
                <a:latin typeface="Times New Roman" pitchFamily="18" charset="0"/>
                <a:cs typeface="Times New Roman" pitchFamily="18" charset="0"/>
              </a:rPr>
              <a:t>Самое прекрасное зрелище на свете — вид ребёнка, уверенно идущего по жизненной дороге после того, как вы показали ему путь.“</a:t>
            </a:r>
            <a:br>
              <a:rPr lang="ru-RU" dirty="0">
                <a:latin typeface="Times New Roman" pitchFamily="18" charset="0"/>
                <a:cs typeface="Times New Roman" pitchFamily="18" charset="0"/>
              </a:rPr>
            </a:br>
            <a:r>
              <a:rPr lang="ru-RU" dirty="0" smtClean="0">
                <a:latin typeface="Times New Roman" pitchFamily="18" charset="0"/>
                <a:cs typeface="Times New Roman" pitchFamily="18" charset="0"/>
              </a:rPr>
              <a:t>Конфуций</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4396900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7000" b="-17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598084" y="157607"/>
            <a:ext cx="7936315" cy="10495181"/>
          </a:xfrm>
          <a:prstGeom prst="rect">
            <a:avLst/>
          </a:prstGeom>
          <a:noFill/>
        </p:spPr>
        <p:txBody>
          <a:bodyPr wrap="square">
            <a:spAutoFit/>
          </a:bodyPr>
          <a:lstStyle/>
          <a:p>
            <a:r>
              <a:rPr lang="ru-RU" sz="2800" b="1" dirty="0" smtClean="0">
                <a:solidFill>
                  <a:srgbClr val="FF0066"/>
                </a:solidFill>
                <a:latin typeface="Times New Roman" pitchFamily="18" charset="0"/>
                <a:ea typeface="Calibri" panose="020F0502020204030204" pitchFamily="34" charset="0"/>
                <a:cs typeface="Times New Roman" panose="02020603050405020304" pitchFamily="18" charset="0"/>
              </a:rPr>
              <a:t>Актуальность проекта: </a:t>
            </a:r>
            <a:endParaRPr lang="ru-RU" sz="28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sz="2200" dirty="0" smtClean="0">
              <a:latin typeface="Times New Roman" pitchFamily="18" charset="0"/>
              <a:cs typeface="Times New Roman" pitchFamily="18" charset="0"/>
            </a:endParaRPr>
          </a:p>
          <a:p>
            <a:r>
              <a:rPr lang="ru-RU" sz="2200" dirty="0" smtClean="0">
                <a:latin typeface="Times New Roman" pitchFamily="18" charset="0"/>
                <a:cs typeface="Times New Roman" pitchFamily="18" charset="0"/>
              </a:rPr>
              <a:t>Семья </a:t>
            </a:r>
            <a:r>
              <a:rPr lang="ru-RU" sz="2200" dirty="0">
                <a:latin typeface="Times New Roman" pitchFamily="18" charset="0"/>
                <a:cs typeface="Times New Roman" pitchFamily="18" charset="0"/>
              </a:rPr>
              <a:t>оказывает на ребенка </a:t>
            </a:r>
            <a:r>
              <a:rPr lang="ru-RU" sz="2200" dirty="0" smtClean="0">
                <a:latin typeface="Times New Roman" pitchFamily="18" charset="0"/>
                <a:cs typeface="Times New Roman" pitchFamily="18" charset="0"/>
              </a:rPr>
              <a:t>то влияние, </a:t>
            </a:r>
            <a:r>
              <a:rPr lang="ru-RU" sz="2200" dirty="0">
                <a:latin typeface="Times New Roman" pitchFamily="18" charset="0"/>
                <a:cs typeface="Times New Roman" pitchFamily="18" charset="0"/>
              </a:rPr>
              <a:t>которое не заменит </a:t>
            </a:r>
            <a:r>
              <a:rPr lang="ru-RU" sz="2200" dirty="0" smtClean="0">
                <a:latin typeface="Times New Roman" pitchFamily="18" charset="0"/>
                <a:cs typeface="Times New Roman" pitchFamily="18" charset="0"/>
              </a:rPr>
              <a:t>никакое учреждение, </a:t>
            </a:r>
            <a:r>
              <a:rPr lang="ru-RU" sz="2200" dirty="0">
                <a:latin typeface="Times New Roman" pitchFamily="18" charset="0"/>
                <a:cs typeface="Times New Roman" pitchFamily="18" charset="0"/>
              </a:rPr>
              <a:t>никакие педагоги, никакие специальные или искусственно создаваемые условия. В связи с этим необходим поиск таких </a:t>
            </a:r>
            <a:r>
              <a:rPr lang="ru-RU" sz="2200" dirty="0" smtClean="0">
                <a:latin typeface="Times New Roman" pitchFamily="18" charset="0"/>
                <a:cs typeface="Times New Roman" pitchFamily="18" charset="0"/>
              </a:rPr>
              <a:t>психолого-педагогических </a:t>
            </a:r>
            <a:r>
              <a:rPr lang="ru-RU" sz="2200" dirty="0">
                <a:latin typeface="Times New Roman" pitchFamily="18" charset="0"/>
                <a:cs typeface="Times New Roman" pitchFamily="18" charset="0"/>
              </a:rPr>
              <a:t>средств, которые не компенсировали бы отсутствие семьи, а создали бы те условия, в которых ребенок смог бы адекватно социально развиваться, несмотря на отсутствие семьи</a:t>
            </a:r>
            <a:r>
              <a:rPr lang="ru-RU" sz="2200" dirty="0" smtClean="0">
                <a:latin typeface="Times New Roman" pitchFamily="18" charset="0"/>
                <a:cs typeface="Times New Roman" pitchFamily="18" charset="0"/>
              </a:rPr>
              <a:t>.</a:t>
            </a:r>
          </a:p>
          <a:p>
            <a:r>
              <a:rPr lang="ru-RU" sz="2200" dirty="0" smtClean="0">
                <a:latin typeface="Times New Roman" pitchFamily="18" charset="0"/>
                <a:cs typeface="Times New Roman" pitchFamily="18" charset="0"/>
              </a:rPr>
              <a:t> </a:t>
            </a:r>
            <a:r>
              <a:rPr lang="ru-RU" sz="2200" dirty="0">
                <a:latin typeface="Times New Roman" pitchFamily="18" charset="0"/>
                <a:cs typeface="Times New Roman" pitchFamily="18" charset="0"/>
              </a:rPr>
              <a:t>Для </a:t>
            </a:r>
            <a:r>
              <a:rPr lang="ru-RU" sz="2200" dirty="0" smtClean="0">
                <a:latin typeface="Times New Roman" pitchFamily="18" charset="0"/>
                <a:cs typeface="Times New Roman" pitchFamily="18" charset="0"/>
              </a:rPr>
              <a:t>нас особый интерес представляла </a:t>
            </a:r>
            <a:r>
              <a:rPr lang="ru-RU" sz="2200" dirty="0">
                <a:latin typeface="Times New Roman" pitchFamily="18" charset="0"/>
                <a:cs typeface="Times New Roman" pitchFamily="18" charset="0"/>
              </a:rPr>
              <a:t>работа, которая в какой-то степени обеспечивала бы усвоение социальной роли семьянина. </a:t>
            </a:r>
            <a:endParaRPr lang="ru-RU" sz="2200" dirty="0" smtClean="0">
              <a:latin typeface="Times New Roman" pitchFamily="18" charset="0"/>
              <a:cs typeface="Times New Roman" pitchFamily="18" charset="0"/>
            </a:endParaRPr>
          </a:p>
          <a:p>
            <a:r>
              <a:rPr lang="ru-RU" sz="2200" dirty="0" smtClean="0">
                <a:latin typeface="Times New Roman" pitchFamily="18" charset="0"/>
                <a:cs typeface="Times New Roman" pitchFamily="18" charset="0"/>
              </a:rPr>
              <a:t>При </a:t>
            </a:r>
            <a:r>
              <a:rPr lang="ru-RU" sz="2200" dirty="0">
                <a:latin typeface="Times New Roman" pitchFamily="18" charset="0"/>
                <a:cs typeface="Times New Roman" pitchFamily="18" charset="0"/>
              </a:rPr>
              <a:t>этом очень важно, чтобы не создавалось искаженное представление о семье. Не игра "В семью", не создание подобия семьи, а отношения заботы, сотрудничества, поддержки, взаимной ответственности </a:t>
            </a:r>
            <a:r>
              <a:rPr lang="ru-RU" sz="2200" dirty="0" smtClean="0">
                <a:latin typeface="Times New Roman" pitchFamily="18" charset="0"/>
                <a:cs typeface="Times New Roman" pitchFamily="18" charset="0"/>
              </a:rPr>
              <a:t> становились </a:t>
            </a:r>
            <a:r>
              <a:rPr lang="ru-RU" sz="2200" dirty="0">
                <a:latin typeface="Times New Roman" pitchFamily="18" charset="0"/>
                <a:cs typeface="Times New Roman" pitchFamily="18" charset="0"/>
              </a:rPr>
              <a:t>основными </a:t>
            </a:r>
            <a:r>
              <a:rPr lang="ru-RU" sz="2200" dirty="0" smtClean="0">
                <a:latin typeface="Times New Roman" pitchFamily="18" charset="0"/>
                <a:cs typeface="Times New Roman" pitchFamily="18" charset="0"/>
              </a:rPr>
              <a:t>критериями воспитания и обеспечивали </a:t>
            </a:r>
            <a:r>
              <a:rPr lang="ru-RU" sz="2200" dirty="0">
                <a:latin typeface="Times New Roman" pitchFamily="18" charset="0"/>
                <a:cs typeface="Times New Roman" pitchFamily="18" charset="0"/>
              </a:rPr>
              <a:t>формирование социальности </a:t>
            </a:r>
            <a:r>
              <a:rPr lang="ru-RU" sz="2200" dirty="0" smtClean="0">
                <a:latin typeface="Times New Roman" pitchFamily="18" charset="0"/>
                <a:cs typeface="Times New Roman" pitchFamily="18" charset="0"/>
              </a:rPr>
              <a:t>будущего семьянина </a:t>
            </a:r>
            <a:r>
              <a:rPr lang="ru-RU" sz="2200" dirty="0">
                <a:latin typeface="Times New Roman" pitchFamily="18" charset="0"/>
                <a:cs typeface="Times New Roman" pitchFamily="18" charset="0"/>
              </a:rPr>
              <a:t>в этом учреждении.</a:t>
            </a:r>
          </a:p>
          <a:p>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018559"/>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7000" b="-17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598083" y="-123747"/>
            <a:ext cx="8323177" cy="10279737"/>
          </a:xfrm>
          <a:prstGeom prst="rect">
            <a:avLst/>
          </a:prstGeom>
          <a:noFill/>
        </p:spPr>
        <p:txBody>
          <a:bodyPr wrap="square">
            <a:spAutoFit/>
          </a:bodyPr>
          <a:lstStyle/>
          <a:p>
            <a:endParaRPr lang="ru-RU" sz="4800"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r>
              <a:rPr lang="ru-RU" sz="3600" u="sng" dirty="0"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Участники проекта</a:t>
            </a:r>
            <a:r>
              <a:rPr lang="ru-RU" sz="3600" dirty="0"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a:t>
            </a:r>
            <a:r>
              <a:rPr lang="ru-RU" sz="2400" dirty="0"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 </a:t>
            </a:r>
          </a:p>
          <a:p>
            <a:r>
              <a:rPr lang="ru-RU" sz="2400" dirty="0" smtClean="0">
                <a:latin typeface="Times New Roman" panose="02020603050405020304" pitchFamily="18" charset="0"/>
                <a:ea typeface="Calibri" panose="020F0502020204030204" pitchFamily="34" charset="0"/>
                <a:cs typeface="Times New Roman" panose="02020603050405020304" pitchFamily="18" charset="0"/>
              </a:rPr>
              <a:t>воспитанники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постинтернатной</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группы </a:t>
            </a:r>
          </a:p>
          <a:p>
            <a:r>
              <a:rPr lang="ru-RU" sz="2400" dirty="0" smtClean="0">
                <a:latin typeface="Times New Roman" panose="02020603050405020304" pitchFamily="18" charset="0"/>
                <a:ea typeface="Calibri" panose="020F0502020204030204" pitchFamily="34" charset="0"/>
                <a:cs typeface="Times New Roman" panose="02020603050405020304" pitchFamily="18" charset="0"/>
              </a:rPr>
              <a:t>ГКОУ МО «Вдохновение»</a:t>
            </a:r>
            <a:endParaRPr lang="ru-RU" sz="3600" dirty="0" smtClean="0">
              <a:latin typeface="Times New Roman" panose="02020603050405020304" pitchFamily="18" charset="0"/>
              <a:ea typeface="Calibri" panose="020F0502020204030204" pitchFamily="34" charset="0"/>
              <a:cs typeface="Times New Roman" panose="02020603050405020304" pitchFamily="18" charset="0"/>
            </a:endParaRPr>
          </a:p>
          <a:p>
            <a:r>
              <a:rPr lang="ru-RU" sz="3600" u="sng" dirty="0" smtClean="0">
                <a:solidFill>
                  <a:srgbClr val="FF0066"/>
                </a:solidFill>
                <a:latin typeface="Times New Roman" pitchFamily="18" charset="0"/>
                <a:ea typeface="Calibri" panose="020F0502020204030204" pitchFamily="34" charset="0"/>
                <a:cs typeface="Times New Roman" panose="02020603050405020304" pitchFamily="18" charset="0"/>
              </a:rPr>
              <a:t>Цель</a:t>
            </a:r>
            <a:r>
              <a:rPr lang="ru-RU" sz="3600" u="sng" dirty="0">
                <a:solidFill>
                  <a:srgbClr val="FF0066"/>
                </a:solidFill>
                <a:latin typeface="Times New Roman" pitchFamily="18" charset="0"/>
                <a:ea typeface="Calibri" panose="020F0502020204030204" pitchFamily="34" charset="0"/>
                <a:cs typeface="Times New Roman" panose="02020603050405020304" pitchFamily="18" charset="0"/>
              </a:rPr>
              <a:t>:</a:t>
            </a:r>
          </a:p>
          <a:p>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r>
              <a:rPr lang="ru-RU" sz="28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smtClean="0">
                <a:latin typeface="Times New Roman" pitchFamily="18" charset="0"/>
                <a:cs typeface="Times New Roman" pitchFamily="18" charset="0"/>
              </a:rPr>
              <a:t>Способствовать </a:t>
            </a:r>
            <a:r>
              <a:rPr lang="ru-RU" sz="2400" dirty="0">
                <a:latin typeface="Times New Roman" pitchFamily="18" charset="0"/>
                <a:cs typeface="Times New Roman" pitchFamily="18" charset="0"/>
              </a:rPr>
              <a:t>социализации юношей и </a:t>
            </a:r>
            <a:r>
              <a:rPr lang="ru-RU" sz="2400" dirty="0" smtClean="0">
                <a:latin typeface="Times New Roman" pitchFamily="18" charset="0"/>
                <a:cs typeface="Times New Roman" pitchFamily="18" charset="0"/>
              </a:rPr>
              <a:t>девушек, </a:t>
            </a:r>
            <a:r>
              <a:rPr lang="ru-RU" sz="2400" dirty="0">
                <a:latin typeface="Times New Roman" pitchFamily="18" charset="0"/>
                <a:cs typeface="Times New Roman" pitchFamily="18" charset="0"/>
              </a:rPr>
              <a:t>освоению ими социальных ролей в </a:t>
            </a:r>
            <a:r>
              <a:rPr lang="ru-RU" sz="2400" dirty="0" smtClean="0">
                <a:latin typeface="Times New Roman" pitchFamily="18" charset="0"/>
                <a:cs typeface="Times New Roman" pitchFamily="18" charset="0"/>
              </a:rPr>
              <a:t>семье</a:t>
            </a:r>
            <a:r>
              <a:rPr lang="ru-RU" sz="2400" dirty="0">
                <a:latin typeface="Times New Roman" pitchFamily="18" charset="0"/>
                <a:cs typeface="Times New Roman" pitchFamily="18" charset="0"/>
              </a:rPr>
              <a:t>,</a:t>
            </a:r>
            <a:r>
              <a:rPr lang="ru-RU" sz="2400" dirty="0" smtClean="0">
                <a:latin typeface="Times New Roman" pitchFamily="18" charset="0"/>
                <a:cs typeface="Times New Roman" pitchFamily="18" charset="0"/>
              </a:rPr>
              <a:t> адекватной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полоролевой</a:t>
            </a:r>
            <a:r>
              <a:rPr lang="ru-RU" sz="2400" dirty="0">
                <a:latin typeface="Times New Roman" pitchFamily="18" charset="0"/>
                <a:cs typeface="Times New Roman" pitchFamily="18" charset="0"/>
              </a:rPr>
              <a:t>  самоидентификации. </a:t>
            </a:r>
          </a:p>
          <a:p>
            <a:r>
              <a:rPr lang="ru-RU" sz="2400" dirty="0">
                <a:latin typeface="Times New Roman" pitchFamily="18" charset="0"/>
                <a:cs typeface="Times New Roman" pitchFamily="18" charset="0"/>
              </a:rPr>
              <a:t>Подготовка молодых людей к </a:t>
            </a:r>
            <a:r>
              <a:rPr lang="ru-RU" sz="2400">
                <a:latin typeface="Times New Roman" pitchFamily="18" charset="0"/>
                <a:cs typeface="Times New Roman" pitchFamily="18" charset="0"/>
              </a:rPr>
              <a:t>супружескому </a:t>
            </a:r>
            <a:r>
              <a:rPr lang="ru-RU" sz="2400" smtClean="0">
                <a:latin typeface="Times New Roman" pitchFamily="18" charset="0"/>
                <a:cs typeface="Times New Roman" pitchFamily="18" charset="0"/>
              </a:rPr>
              <a:t>выбору, </a:t>
            </a:r>
            <a:r>
              <a:rPr lang="ru-RU" sz="2400" dirty="0">
                <a:latin typeface="Times New Roman" pitchFamily="18" charset="0"/>
                <a:cs typeface="Times New Roman" pitchFamily="18" charset="0"/>
              </a:rPr>
              <a:t>к </a:t>
            </a:r>
            <a:r>
              <a:rPr lang="ru-RU" sz="2400" dirty="0" smtClean="0">
                <a:latin typeface="Times New Roman" pitchFamily="18" charset="0"/>
                <a:cs typeface="Times New Roman" pitchFamily="18" charset="0"/>
              </a:rPr>
              <a:t>азам </a:t>
            </a:r>
            <a:r>
              <a:rPr lang="ru-RU" sz="2400" dirty="0">
                <a:latin typeface="Times New Roman" pitchFamily="18" charset="0"/>
                <a:cs typeface="Times New Roman" pitchFamily="18" charset="0"/>
              </a:rPr>
              <a:t>семейной жизни. </a:t>
            </a:r>
            <a:endParaRPr lang="ru-RU" sz="2400" dirty="0" smtClean="0">
              <a:latin typeface="Times New Roman" pitchFamily="18" charset="0"/>
              <a:cs typeface="Times New Roman" pitchFamily="18" charset="0"/>
            </a:endParaRPr>
          </a:p>
          <a:p>
            <a:endParaRPr lang="ru-RU" sz="2800" dirty="0" smtClean="0">
              <a:latin typeface="Times New Roman" pitchFamily="18" charset="0"/>
              <a:cs typeface="Times New Roman" pitchFamily="18" charset="0"/>
            </a:endParaRPr>
          </a:p>
          <a:p>
            <a:r>
              <a:rPr lang="ru-RU" sz="2800" dirty="0" smtClean="0">
                <a:solidFill>
                  <a:srgbClr val="FF0066"/>
                </a:solidFill>
                <a:latin typeface="Times New Roman" pitchFamily="18" charset="0"/>
                <a:cs typeface="Times New Roman" pitchFamily="18" charset="0"/>
              </a:rPr>
              <a:t>Сроки реализации проекта:</a:t>
            </a:r>
          </a:p>
          <a:p>
            <a:r>
              <a:rPr lang="ru-RU" sz="2400" dirty="0">
                <a:latin typeface="Times New Roman" pitchFamily="18" charset="0"/>
                <a:cs typeface="Times New Roman" pitchFamily="18" charset="0"/>
              </a:rPr>
              <a:t>с</a:t>
            </a:r>
            <a:r>
              <a:rPr lang="ru-RU" sz="2400" dirty="0" smtClean="0">
                <a:latin typeface="Times New Roman" pitchFamily="18" charset="0"/>
                <a:cs typeface="Times New Roman" pitchFamily="18" charset="0"/>
              </a:rPr>
              <a:t> 27.12.18 по 14 .01.19</a:t>
            </a:r>
            <a:r>
              <a:rPr lang="ru-RU" sz="2400" dirty="0">
                <a:latin typeface="Times New Roman" pitchFamily="18" charset="0"/>
                <a:cs typeface="Times New Roman" pitchFamily="18" charset="0"/>
              </a:rPr>
              <a:t> </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8194602"/>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9000" b="-9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231820" y="141667"/>
            <a:ext cx="8340162" cy="9140964"/>
          </a:xfrm>
          <a:prstGeom prst="rect">
            <a:avLst/>
          </a:prstGeom>
        </p:spPr>
        <p:txBody>
          <a:bodyPr wrap="square">
            <a:spAutoFit/>
          </a:bodyPr>
          <a:lstStyle/>
          <a:p>
            <a:r>
              <a:rPr lang="ru-RU" sz="3600" b="1" u="sng" dirty="0">
                <a:solidFill>
                  <a:srgbClr val="FF0066"/>
                </a:solidFill>
                <a:latin typeface="Times New Roman" pitchFamily="18" charset="0"/>
                <a:ea typeface="Calibri" panose="020F0502020204030204" pitchFamily="34" charset="0"/>
                <a:cs typeface="Times New Roman" panose="02020603050405020304" pitchFamily="18" charset="0"/>
              </a:rPr>
              <a:t>Задачи:</a:t>
            </a:r>
            <a:endParaRPr lang="ru-RU" sz="3600"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lvl="0"/>
            <a:r>
              <a:rPr lang="ru-RU" sz="2400" dirty="0" smtClean="0">
                <a:latin typeface="Times New Roman" pitchFamily="18" charset="0"/>
                <a:cs typeface="Times New Roman" pitchFamily="18" charset="0"/>
              </a:rPr>
              <a:t>* Помочь юношам </a:t>
            </a:r>
            <a:r>
              <a:rPr lang="ru-RU" sz="2400" dirty="0">
                <a:latin typeface="Times New Roman" pitchFamily="18" charset="0"/>
                <a:cs typeface="Times New Roman" pitchFamily="18" charset="0"/>
              </a:rPr>
              <a:t>и </a:t>
            </a:r>
            <a:r>
              <a:rPr lang="ru-RU" sz="2400" dirty="0" smtClean="0">
                <a:latin typeface="Times New Roman" pitchFamily="18" charset="0"/>
                <a:cs typeface="Times New Roman" pitchFamily="18" charset="0"/>
              </a:rPr>
              <a:t>девушкам </a:t>
            </a:r>
            <a:r>
              <a:rPr lang="ru-RU" sz="2400" dirty="0">
                <a:latin typeface="Times New Roman" pitchFamily="18" charset="0"/>
                <a:cs typeface="Times New Roman" pitchFamily="18" charset="0"/>
              </a:rPr>
              <a:t>в познании культуры семейных отношений.</a:t>
            </a:r>
          </a:p>
          <a:p>
            <a:pPr lvl="0"/>
            <a:r>
              <a:rPr lang="ru-RU" sz="2400" dirty="0" smtClean="0">
                <a:latin typeface="Times New Roman" pitchFamily="18" charset="0"/>
                <a:cs typeface="Times New Roman" pitchFamily="18" charset="0"/>
              </a:rPr>
              <a:t>*</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Создать </a:t>
            </a:r>
            <a:r>
              <a:rPr lang="ru-RU" sz="2400" dirty="0">
                <a:latin typeface="Times New Roman" pitchFamily="18" charset="0"/>
                <a:cs typeface="Times New Roman" pitchFamily="18" charset="0"/>
              </a:rPr>
              <a:t>комфортные условия для проживания, всестороннего индивидуально  - личностного развития участников </a:t>
            </a:r>
            <a:r>
              <a:rPr lang="ru-RU" sz="2400" dirty="0" smtClean="0">
                <a:latin typeface="Times New Roman" pitchFamily="18" charset="0"/>
                <a:cs typeface="Times New Roman" pitchFamily="18" charset="0"/>
              </a:rPr>
              <a:t>проекта.</a:t>
            </a:r>
            <a:endParaRPr lang="ru-RU" sz="2400" dirty="0">
              <a:latin typeface="Times New Roman" pitchFamily="18" charset="0"/>
              <a:cs typeface="Times New Roman" pitchFamily="18" charset="0"/>
            </a:endParaRPr>
          </a:p>
          <a:p>
            <a:pPr lvl="0"/>
            <a:r>
              <a:rPr lang="ru-RU" sz="2400" dirty="0" smtClean="0">
                <a:latin typeface="Times New Roman" pitchFamily="18" charset="0"/>
                <a:cs typeface="Times New Roman" pitchFamily="18" charset="0"/>
              </a:rPr>
              <a:t>* Обучение </a:t>
            </a:r>
            <a:r>
              <a:rPr lang="ru-RU" sz="2400" dirty="0">
                <a:latin typeface="Times New Roman" pitchFamily="18" charset="0"/>
                <a:cs typeface="Times New Roman" pitchFamily="18" charset="0"/>
              </a:rPr>
              <a:t>нормам и правилам общежития и социального взаимодействия</a:t>
            </a:r>
            <a:r>
              <a:rPr lang="ru-RU" sz="2400" dirty="0" smtClean="0">
                <a:latin typeface="Times New Roman" pitchFamily="18" charset="0"/>
                <a:cs typeface="Times New Roman" pitchFamily="18" charset="0"/>
              </a:rPr>
              <a:t>.</a:t>
            </a:r>
          </a:p>
          <a:p>
            <a:pPr lvl="0"/>
            <a:r>
              <a:rPr lang="ru-RU" sz="2400" dirty="0" smtClean="0">
                <a:latin typeface="Times New Roman" pitchFamily="18" charset="0"/>
                <a:cs typeface="Times New Roman" pitchFamily="18" charset="0"/>
              </a:rPr>
              <a:t>* Активизировать </a:t>
            </a:r>
            <a:r>
              <a:rPr lang="ru-RU" sz="2400" dirty="0">
                <a:latin typeface="Times New Roman" pitchFamily="18" charset="0"/>
                <a:cs typeface="Times New Roman" pitchFamily="18" charset="0"/>
              </a:rPr>
              <a:t>и развивать социальные наклонности</a:t>
            </a:r>
          </a:p>
          <a:p>
            <a:pPr lvl="0"/>
            <a:r>
              <a:rPr lang="ru-RU" sz="2400" dirty="0" smtClean="0">
                <a:latin typeface="Times New Roman" pitchFamily="18" charset="0"/>
                <a:cs typeface="Times New Roman" pitchFamily="18" charset="0"/>
              </a:rPr>
              <a:t>* Социально-психологическая </a:t>
            </a:r>
            <a:r>
              <a:rPr lang="ru-RU" sz="2400" dirty="0">
                <a:latin typeface="Times New Roman" pitchFamily="18" charset="0"/>
                <a:cs typeface="Times New Roman" pitchFamily="18" charset="0"/>
              </a:rPr>
              <a:t> реабилитация в условиях, приближенных к семейным детей и подростков, которые прибыли из неблагополучной социально-педагогической </a:t>
            </a:r>
            <a:r>
              <a:rPr lang="ru-RU" sz="2400" dirty="0" smtClean="0">
                <a:latin typeface="Times New Roman" pitchFamily="18" charset="0"/>
                <a:cs typeface="Times New Roman" pitchFamily="18" charset="0"/>
              </a:rPr>
              <a:t>среды.</a:t>
            </a:r>
          </a:p>
          <a:p>
            <a:r>
              <a:rPr lang="ru-RU" sz="2400" dirty="0" smtClean="0">
                <a:latin typeface="Times New Roman" pitchFamily="18" charset="0"/>
                <a:cs typeface="Times New Roman" pitchFamily="18" charset="0"/>
              </a:rPr>
              <a:t>* Повышение </a:t>
            </a:r>
            <a:r>
              <a:rPr lang="ru-RU" sz="2400" dirty="0">
                <a:latin typeface="Times New Roman" pitchFamily="18" charset="0"/>
                <a:cs typeface="Times New Roman" pitchFamily="18" charset="0"/>
              </a:rPr>
              <a:t>нравственной и эстетической культуры воспитанников, воспитание у них культуры здорового образа жизни.</a:t>
            </a:r>
          </a:p>
          <a:p>
            <a:pPr lvl="0"/>
            <a:endParaRPr lang="ru-RU" sz="2400" dirty="0">
              <a:latin typeface="Times New Roman" pitchFamily="18" charset="0"/>
              <a:cs typeface="Times New Roman" pitchFamily="18" charset="0"/>
            </a:endParaRPr>
          </a:p>
          <a:p>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23290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9000" b="-9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630405" y="317513"/>
            <a:ext cx="8340162" cy="2831544"/>
          </a:xfrm>
          <a:prstGeom prst="rect">
            <a:avLst/>
          </a:prstGeom>
        </p:spPr>
        <p:txBody>
          <a:bodyPr wrap="square">
            <a:spAutoFit/>
          </a:bodyPr>
          <a:lstStyle/>
          <a:p>
            <a:pPr lvl="0"/>
            <a:endParaRPr lang="ru-RU" sz="2400" dirty="0">
              <a:latin typeface="Times New Roman" pitchFamily="18" charset="0"/>
              <a:cs typeface="Times New Roman" pitchFamily="18" charset="0"/>
            </a:endParaRPr>
          </a:p>
          <a:p>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211015" y="222738"/>
            <a:ext cx="8759552" cy="6555641"/>
          </a:xfrm>
          <a:prstGeom prst="rect">
            <a:avLst/>
          </a:prstGeom>
        </p:spPr>
        <p:txBody>
          <a:bodyPr wrap="square">
            <a:spAutoFit/>
          </a:bodyPr>
          <a:lstStyle/>
          <a:p>
            <a:r>
              <a:rPr lang="ru-RU" sz="3600" b="1" u="sng" dirty="0">
                <a:solidFill>
                  <a:srgbClr val="FF0066"/>
                </a:solidFill>
                <a:latin typeface="Times New Roman" pitchFamily="18" charset="0"/>
                <a:ea typeface="Calibri" panose="020F0502020204030204" pitchFamily="34" charset="0"/>
                <a:cs typeface="Times New Roman" pitchFamily="18" charset="0"/>
              </a:rPr>
              <a:t>Содержание проекта:</a:t>
            </a:r>
            <a:endParaRPr lang="ru-RU" sz="3600" dirty="0">
              <a:solidFill>
                <a:srgbClr val="FF0066"/>
              </a:solidFill>
              <a:latin typeface="Times New Roman" pitchFamily="18" charset="0"/>
              <a:ea typeface="Calibri" panose="020F0502020204030204" pitchFamily="34" charset="0"/>
              <a:cs typeface="Times New Roman" pitchFamily="18" charset="0"/>
            </a:endParaRPr>
          </a:p>
          <a:p>
            <a:r>
              <a:rPr lang="ru-RU" sz="2400" b="1" i="1" dirty="0">
                <a:latin typeface="Times New Roman" panose="02020603050405020304" pitchFamily="18" charset="0"/>
                <a:ea typeface="Calibri" panose="020F0502020204030204" pitchFamily="34" charset="0"/>
                <a:cs typeface="Times New Roman" panose="02020603050405020304" pitchFamily="18" charset="0"/>
              </a:rPr>
              <a:t>1.Диагностический</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r>
              <a:rPr lang="ru-RU" sz="2400" dirty="0">
                <a:latin typeface="Times New Roman" panose="02020603050405020304" pitchFamily="18" charset="0"/>
                <a:ea typeface="Times New Roman" panose="02020603050405020304" pitchFamily="18" charset="0"/>
              </a:rPr>
              <a:t>   </a:t>
            </a:r>
            <a:r>
              <a:rPr lang="ru-RU" sz="2400" dirty="0">
                <a:latin typeface="Times New Roman" pitchFamily="18" charset="0"/>
                <a:ea typeface="Times New Roman" pitchFamily="18" charset="0"/>
                <a:cs typeface="Times New Roman" pitchFamily="18" charset="0"/>
              </a:rPr>
              <a:t>На этом этапе проводится анкетирование «Что такое семья?», тестирование «Метод незаконченных предложений», использование проективных рисуночных тестов для выявления всевозможных проблем, связанных с семьёй, для оценивания знаний о семье и о самом себе </a:t>
            </a:r>
          </a:p>
          <a:p>
            <a:r>
              <a:rPr lang="ru-RU" sz="2400" b="1" i="1" dirty="0">
                <a:latin typeface="Times New Roman" pitchFamily="18" charset="0"/>
                <a:cs typeface="Times New Roman" panose="02020603050405020304" pitchFamily="18" charset="0"/>
              </a:rPr>
              <a:t>2.Основной</a:t>
            </a:r>
            <a:endParaRPr lang="ru-RU" sz="2400" b="1"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На этом этапе даётся полный объём знаний, предусмотренный проектом, освещение вопросов, интересующих детей, практические занятия, которые помогут почувствовать собственную значимость в обществе, ориентировать ребёнка на сохранение семейных ценностей. </a:t>
            </a:r>
          </a:p>
          <a:p>
            <a:r>
              <a:rPr lang="ru-RU" sz="2400" b="1" i="1" dirty="0">
                <a:latin typeface="Times New Roman" pitchFamily="18" charset="0"/>
                <a:cs typeface="Times New Roman" pitchFamily="18" charset="0"/>
              </a:rPr>
              <a:t>3.Оценочный</a:t>
            </a:r>
            <a:endParaRPr lang="ru-RU" sz="2400" b="1" dirty="0">
              <a:latin typeface="Times New Roman" pitchFamily="18" charset="0"/>
              <a:cs typeface="Times New Roman" pitchFamily="18" charset="0"/>
            </a:endParaRPr>
          </a:p>
          <a:p>
            <a:r>
              <a:rPr lang="ru-RU" sz="2400" dirty="0">
                <a:latin typeface="Times New Roman" panose="02020603050405020304" pitchFamily="18" charset="0"/>
                <a:cs typeface="Times New Roman" panose="02020603050405020304" pitchFamily="18" charset="0"/>
              </a:rPr>
              <a:t>    На этом этапе оценивается качество полученных знаний. Анкетирование, тестирование и опрос помогут выявить у детей объём знаний и качество полученной информации. </a:t>
            </a:r>
          </a:p>
        </p:txBody>
      </p:sp>
    </p:spTree>
    <p:extLst>
      <p:ext uri="{BB962C8B-B14F-4D97-AF65-F5344CB8AC3E}">
        <p14:creationId xmlns:p14="http://schemas.microsoft.com/office/powerpoint/2010/main" val="25767399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9000" b="-9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386862" y="1"/>
            <a:ext cx="8185120" cy="2215991"/>
          </a:xfrm>
          <a:prstGeom prst="rect">
            <a:avLst/>
          </a:prstGeom>
        </p:spPr>
        <p:txBody>
          <a:bodyPr wrap="square">
            <a:spAutoFit/>
          </a:bodyPr>
          <a:lstStyle/>
          <a:p>
            <a:pPr marL="342900" indent="-342900">
              <a:buFont typeface="Wingdings" panose="05000000000000000000" pitchFamily="2" charset="2"/>
              <a:buChar char=""/>
            </a:pP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99291" y="234463"/>
            <a:ext cx="8475785" cy="6186309"/>
          </a:xfrm>
          <a:prstGeom prst="rect">
            <a:avLst/>
          </a:prstGeom>
        </p:spPr>
        <p:txBody>
          <a:bodyPr wrap="square">
            <a:spAutoFit/>
          </a:bodyPr>
          <a:lstStyle/>
          <a:p>
            <a:r>
              <a:rPr lang="ru-RU" sz="3600" b="1" u="sng" dirty="0">
                <a:solidFill>
                  <a:srgbClr val="FF0066"/>
                </a:solidFill>
                <a:latin typeface="Times New Roman" pitchFamily="18" charset="0"/>
                <a:ea typeface="Calibri" panose="020F0502020204030204" pitchFamily="34" charset="0"/>
                <a:cs typeface="Times New Roman" panose="02020603050405020304" pitchFamily="18" charset="0"/>
              </a:rPr>
              <a:t>Формы и методы работы:</a:t>
            </a:r>
          </a:p>
          <a:p>
            <a:pPr lvl="0"/>
            <a:r>
              <a:rPr lang="ru-RU" sz="2400" dirty="0">
                <a:latin typeface="Times New Roman" pitchFamily="18" charset="0"/>
                <a:cs typeface="Times New Roman" pitchFamily="18" charset="0"/>
              </a:rPr>
              <a:t>Беседы- рассуждения;</a:t>
            </a:r>
          </a:p>
          <a:p>
            <a:pPr lvl="0"/>
            <a:r>
              <a:rPr lang="ru-RU" sz="2400" dirty="0">
                <a:latin typeface="Times New Roman" pitchFamily="18" charset="0"/>
                <a:cs typeface="Times New Roman" pitchFamily="18" charset="0"/>
              </a:rPr>
              <a:t>Разбор ситуации на определенную тему;</a:t>
            </a:r>
          </a:p>
          <a:p>
            <a:pPr lvl="0"/>
            <a:r>
              <a:rPr lang="ru-RU" sz="2400" dirty="0">
                <a:latin typeface="Times New Roman" pitchFamily="18" charset="0"/>
                <a:cs typeface="Times New Roman" pitchFamily="18" charset="0"/>
              </a:rPr>
              <a:t>Дискуссия диспут;</a:t>
            </a:r>
          </a:p>
          <a:p>
            <a:pPr lvl="0"/>
            <a:r>
              <a:rPr lang="ru-RU" sz="2400" dirty="0">
                <a:latin typeface="Times New Roman" pitchFamily="18" charset="0"/>
                <a:cs typeface="Times New Roman" pitchFamily="18" charset="0"/>
              </a:rPr>
              <a:t>Устный журнал;</a:t>
            </a:r>
          </a:p>
          <a:p>
            <a:pPr lvl="0"/>
            <a:r>
              <a:rPr lang="ru-RU" sz="2400" dirty="0">
                <a:latin typeface="Times New Roman" pitchFamily="18" charset="0"/>
                <a:cs typeface="Times New Roman" pitchFamily="18" charset="0"/>
              </a:rPr>
              <a:t>Разговор за семейным столом;</a:t>
            </a:r>
          </a:p>
          <a:p>
            <a:pPr lvl="0"/>
            <a:r>
              <a:rPr lang="ru-RU" sz="2400" dirty="0">
                <a:latin typeface="Times New Roman" pitchFamily="18" charset="0"/>
                <a:cs typeface="Times New Roman" pitchFamily="18" charset="0"/>
              </a:rPr>
              <a:t>Демонстрация фильмов;</a:t>
            </a:r>
          </a:p>
          <a:p>
            <a:pPr lvl="0"/>
            <a:endParaRPr lang="ru-RU" sz="2400" dirty="0">
              <a:latin typeface="Times New Roman" pitchFamily="18" charset="0"/>
              <a:cs typeface="Times New Roman" pitchFamily="18" charset="0"/>
            </a:endParaRPr>
          </a:p>
          <a:p>
            <a:pPr lvl="0"/>
            <a:r>
              <a:rPr lang="ru-RU" sz="2400" dirty="0">
                <a:latin typeface="Times New Roman" pitchFamily="18" charset="0"/>
                <a:cs typeface="Times New Roman" pitchFamily="18" charset="0"/>
              </a:rPr>
              <a:t>Практические занятия;</a:t>
            </a:r>
          </a:p>
          <a:p>
            <a:pPr lvl="0"/>
            <a:r>
              <a:rPr lang="ru-RU" sz="2400" dirty="0">
                <a:latin typeface="Times New Roman" pitchFamily="18" charset="0"/>
                <a:cs typeface="Times New Roman" pitchFamily="18" charset="0"/>
              </a:rPr>
              <a:t>Встречи с интересными людьми и специалистами разных областей.</a:t>
            </a:r>
          </a:p>
          <a:p>
            <a:pPr lvl="0"/>
            <a:r>
              <a:rPr lang="ru-RU" sz="2400" dirty="0">
                <a:latin typeface="Times New Roman" pitchFamily="18" charset="0"/>
                <a:cs typeface="Times New Roman" pitchFamily="18" charset="0"/>
              </a:rPr>
              <a:t>Развлечения в кругу семьи (конкурсы, викторины, пение песен, </a:t>
            </a:r>
            <a:r>
              <a:rPr lang="ru-RU" sz="2400" dirty="0" err="1">
                <a:latin typeface="Times New Roman" pitchFamily="18" charset="0"/>
                <a:cs typeface="Times New Roman" pitchFamily="18" charset="0"/>
              </a:rPr>
              <a:t>инсценирование</a:t>
            </a:r>
            <a:r>
              <a:rPr lang="ru-RU" sz="2400" dirty="0">
                <a:latin typeface="Times New Roman" pitchFamily="18" charset="0"/>
                <a:cs typeface="Times New Roman" pitchFamily="18" charset="0"/>
              </a:rPr>
              <a:t> сказок, чтение стихов т.д.).</a:t>
            </a:r>
          </a:p>
          <a:p>
            <a:pPr lvl="0"/>
            <a:r>
              <a:rPr lang="ru-RU" sz="2400" dirty="0">
                <a:latin typeface="Times New Roman" pitchFamily="18" charset="0"/>
                <a:cs typeface="Times New Roman" pitchFamily="18" charset="0"/>
              </a:rPr>
              <a:t>Семейные игры.</a:t>
            </a:r>
          </a:p>
          <a:p>
            <a:pPr lvl="0"/>
            <a:r>
              <a:rPr lang="ru-RU" sz="2400" dirty="0">
                <a:latin typeface="Times New Roman" pitchFamily="18" charset="0"/>
                <a:cs typeface="Times New Roman" pitchFamily="18" charset="0"/>
              </a:rPr>
              <a:t>Анкеты, тесты.</a:t>
            </a:r>
          </a:p>
          <a:p>
            <a:pPr lvl="0"/>
            <a:r>
              <a:rPr lang="ru-RU" sz="2400" dirty="0">
                <a:latin typeface="Times New Roman" pitchFamily="18" charset="0"/>
                <a:cs typeface="Times New Roman" pitchFamily="18" charset="0"/>
              </a:rPr>
              <a:t>Час семейного отдыха.</a:t>
            </a:r>
          </a:p>
        </p:txBody>
      </p:sp>
    </p:spTree>
    <p:extLst>
      <p:ext uri="{BB962C8B-B14F-4D97-AF65-F5344CB8AC3E}">
        <p14:creationId xmlns:p14="http://schemas.microsoft.com/office/powerpoint/2010/main" val="3695335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5247" y="693785"/>
            <a:ext cx="8273276" cy="3007535"/>
          </a:xfrm>
          <a:blipFill dpi="0" rotWithShape="1">
            <a:blip r:embed="rId3">
              <a:alphaModFix amt="55000"/>
              <a:extLst>
                <a:ext uri="{BEBA8EAE-BF5A-486C-A8C5-ECC9F3942E4B}">
                  <a14:imgProps xmlns:a14="http://schemas.microsoft.com/office/drawing/2010/main">
                    <a14:imgLayer r:embed="rId4">
                      <a14:imgEffect>
                        <a14:saturation sat="112000"/>
                      </a14:imgEffect>
                    </a14:imgLayer>
                  </a14:imgProps>
                </a:ext>
              </a:extLst>
            </a:blip>
            <a:srcRect/>
            <a:stretch>
              <a:fillRect/>
            </a:stretch>
          </a:blipFill>
        </p:spPr>
        <p:txBody>
          <a:bodyPr>
            <a:normAutofit/>
          </a:bodyPr>
          <a:lstStyle/>
          <a:p>
            <a:pPr algn="l"/>
            <a:r>
              <a:rPr lang="ru-RU" sz="4000" b="1" u="sng" dirty="0">
                <a:solidFill>
                  <a:srgbClr val="FF0066"/>
                </a:solidFill>
                <a:latin typeface="Times New Roman" pitchFamily="18" charset="0"/>
                <a:cs typeface="Times New Roman" panose="02020603050405020304" pitchFamily="18" charset="0"/>
              </a:rPr>
              <a:t/>
            </a:r>
            <a:br>
              <a:rPr lang="ru-RU" sz="4000" b="1" u="sng" dirty="0">
                <a:solidFill>
                  <a:srgbClr val="FF0066"/>
                </a:solidFill>
                <a:latin typeface="Times New Roman"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t>
            </a:r>
            <a:r>
              <a:rPr lang="ru-RU" sz="3100" b="1" dirty="0" smtClean="0">
                <a:latin typeface="Times New Roman" panose="02020603050405020304" pitchFamily="18" charset="0"/>
                <a:cs typeface="Times New Roman" panose="02020603050405020304" pitchFamily="18" charset="0"/>
              </a:rPr>
              <a:t>   </a:t>
            </a:r>
            <a:endParaRPr lang="ru-RU" sz="3100" dirty="0">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293758030"/>
              </p:ext>
            </p:extLst>
          </p:nvPr>
        </p:nvGraphicFramePr>
        <p:xfrm>
          <a:off x="1078522" y="693785"/>
          <a:ext cx="6588369" cy="6089767"/>
        </p:xfrm>
        <a:graphic>
          <a:graphicData uri="http://schemas.openxmlformats.org/drawingml/2006/table">
            <a:tbl>
              <a:tblPr firstRow="1" firstCol="1" bandRow="1">
                <a:tableStyleId>{5C22544A-7EE6-4342-B048-85BDC9FD1C3A}</a:tableStyleId>
              </a:tblPr>
              <a:tblGrid>
                <a:gridCol w="1029063"/>
                <a:gridCol w="3354690"/>
                <a:gridCol w="2204616"/>
              </a:tblGrid>
              <a:tr h="320922">
                <a:tc>
                  <a:txBody>
                    <a:bodyPr/>
                    <a:lstStyle/>
                    <a:p>
                      <a:pPr algn="ctr">
                        <a:lnSpc>
                          <a:spcPct val="115000"/>
                        </a:lnSpc>
                        <a:spcAft>
                          <a:spcPts val="0"/>
                        </a:spcAft>
                      </a:pPr>
                      <a:r>
                        <a:rPr lang="ru-RU" sz="700" dirty="0">
                          <a:effectLst/>
                        </a:rPr>
                        <a:t>Дата</a:t>
                      </a:r>
                      <a:endParaRPr lang="ru-RU" sz="500" dirty="0">
                        <a:effectLst/>
                      </a:endParaRPr>
                    </a:p>
                    <a:p>
                      <a:pPr algn="ctr">
                        <a:lnSpc>
                          <a:spcPct val="115000"/>
                        </a:lnSpc>
                        <a:spcAft>
                          <a:spcPts val="0"/>
                        </a:spcAft>
                      </a:pPr>
                      <a:r>
                        <a:rPr lang="ru-RU" sz="700" dirty="0">
                          <a:effectLst/>
                        </a:rPr>
                        <a:t> </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gn="ctr">
                        <a:lnSpc>
                          <a:spcPct val="115000"/>
                        </a:lnSpc>
                        <a:spcAft>
                          <a:spcPts val="0"/>
                        </a:spcAft>
                      </a:pPr>
                      <a:r>
                        <a:rPr lang="ru-RU" sz="700">
                          <a:effectLst/>
                        </a:rPr>
                        <a:t>Тема клубного часа</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gn="ctr">
                        <a:lnSpc>
                          <a:spcPct val="115000"/>
                        </a:lnSpc>
                        <a:spcAft>
                          <a:spcPts val="0"/>
                        </a:spcAft>
                      </a:pPr>
                      <a:r>
                        <a:rPr lang="ru-RU" sz="700">
                          <a:effectLst/>
                        </a:rPr>
                        <a:t>Ответственный</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27.12.18</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Самостоятельная жизнь: плюсы и минусы. Моя ответственнось.</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28.12.18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Мой досуг. Как я умею его организовать.</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29.12.18</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Культура речи. Культура общения.</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endParaRPr>
                    </a:p>
                    <a:p>
                      <a:pPr>
                        <a:lnSpc>
                          <a:spcPct val="115000"/>
                        </a:lnSpc>
                        <a:spcAft>
                          <a:spcPts val="0"/>
                        </a:spcAft>
                      </a:pPr>
                      <a:r>
                        <a:rPr lang="ru-RU" sz="7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262450">
                <a:tc>
                  <a:txBody>
                    <a:bodyPr/>
                    <a:lstStyle/>
                    <a:p>
                      <a:pPr>
                        <a:lnSpc>
                          <a:spcPct val="115000"/>
                        </a:lnSpc>
                        <a:spcAft>
                          <a:spcPts val="0"/>
                        </a:spcAft>
                      </a:pPr>
                      <a:r>
                        <a:rPr lang="ru-RU" sz="700">
                          <a:effectLst/>
                        </a:rPr>
                        <a:t>30.12.18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Полезные и вредные привычки.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dirty="0">
                          <a:effectLst/>
                        </a:rPr>
                        <a:t>Сухарева Н.И.</a:t>
                      </a:r>
                      <a:endParaRPr lang="ru-RU" sz="500" dirty="0">
                        <a:effectLst/>
                      </a:endParaRPr>
                    </a:p>
                    <a:p>
                      <a:pPr>
                        <a:lnSpc>
                          <a:spcPct val="115000"/>
                        </a:lnSpc>
                        <a:spcAft>
                          <a:spcPts val="0"/>
                        </a:spcAft>
                      </a:pPr>
                      <a:r>
                        <a:rPr lang="ru-RU" sz="700" dirty="0">
                          <a:effectLst/>
                        </a:rPr>
                        <a:t> </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31.12.18</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Новогодние традиции.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dirty="0">
                          <a:effectLst/>
                        </a:rPr>
                        <a:t>Куйдо К.В.</a:t>
                      </a:r>
                      <a:endParaRPr lang="ru-RU" sz="500" dirty="0">
                        <a:effectLst/>
                      </a:endParaRPr>
                    </a:p>
                    <a:p>
                      <a:pPr>
                        <a:lnSpc>
                          <a:spcPct val="115000"/>
                        </a:lnSpc>
                        <a:spcAft>
                          <a:spcPts val="0"/>
                        </a:spcAft>
                      </a:pPr>
                      <a:r>
                        <a:rPr lang="ru-RU" sz="700" dirty="0">
                          <a:effectLst/>
                        </a:rPr>
                        <a:t> </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78476">
                <a:tc>
                  <a:txBody>
                    <a:bodyPr/>
                    <a:lstStyle/>
                    <a:p>
                      <a:pPr>
                        <a:lnSpc>
                          <a:spcPct val="115000"/>
                        </a:lnSpc>
                        <a:spcAft>
                          <a:spcPts val="0"/>
                        </a:spcAft>
                      </a:pPr>
                      <a:r>
                        <a:rPr lang="ru-RU" sz="700">
                          <a:effectLst/>
                        </a:rPr>
                        <a:t>01.01.19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Мои победы. Мои достижения.</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endParaRPr>
                    </a:p>
                    <a:p>
                      <a:pPr>
                        <a:lnSpc>
                          <a:spcPct val="115000"/>
                        </a:lnSpc>
                        <a:spcAft>
                          <a:spcPts val="0"/>
                        </a:spcAft>
                      </a:pPr>
                      <a:r>
                        <a:rPr lang="ru-RU" sz="7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02.01.19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Я как личность. Мои ценности.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endParaRPr>
                    </a:p>
                    <a:p>
                      <a:pPr>
                        <a:lnSpc>
                          <a:spcPct val="115000"/>
                        </a:lnSpc>
                        <a:spcAft>
                          <a:spcPts val="0"/>
                        </a:spcAft>
                      </a:pPr>
                      <a:r>
                        <a:rPr lang="ru-RU" sz="7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dirty="0">
                          <a:effectLst/>
                        </a:rPr>
                        <a:t>03.01.19</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Мое окружение. Мои друзья</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endParaRPr>
                    </a:p>
                    <a:p>
                      <a:pPr>
                        <a:lnSpc>
                          <a:spcPct val="115000"/>
                        </a:lnSpc>
                        <a:spcAft>
                          <a:spcPts val="0"/>
                        </a:spcAft>
                      </a:pPr>
                      <a:r>
                        <a:rPr lang="ru-RU" sz="700">
                          <a:effectLst/>
                        </a:rPr>
                        <a:t> </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04.01.19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Цели, которые я перед собой ставлю.</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dirty="0">
                          <a:effectLst/>
                        </a:rPr>
                        <a:t>Куйдо К.В.</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05.01.19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Профилактика ранних браков. Чем они опасны.</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06.01.19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Конфликты. Способы выхода из сложной ситуации.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07.01.19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Правильное питание. Профилактика болезней ЖКТ.</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08.01.19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Здоровье – мое богатство. Я за здоровый образ жизни.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09.01.19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Мои желания, мои потребности.</a:t>
                      </a:r>
                      <a:endParaRPr lang="ru-RU" sz="500">
                        <a:effectLst/>
                      </a:endParaRPr>
                    </a:p>
                    <a:p>
                      <a:pPr>
                        <a:lnSpc>
                          <a:spcPct val="115000"/>
                        </a:lnSpc>
                        <a:spcAft>
                          <a:spcPts val="0"/>
                        </a:spcAft>
                      </a:pPr>
                      <a:r>
                        <a:rPr lang="ru-RU" sz="700">
                          <a:effectLst/>
                        </a:rPr>
                        <a:t>Любимый вид деятельности.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10.01.19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Бюджет. Учимся распределять материальные средства.</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14089">
                <a:tc>
                  <a:txBody>
                    <a:bodyPr/>
                    <a:lstStyle/>
                    <a:p>
                      <a:pPr>
                        <a:lnSpc>
                          <a:spcPct val="115000"/>
                        </a:lnSpc>
                        <a:spcAft>
                          <a:spcPts val="0"/>
                        </a:spcAft>
                      </a:pPr>
                      <a:r>
                        <a:rPr lang="ru-RU" sz="700">
                          <a:effectLst/>
                        </a:rPr>
                        <a:t>11.01.19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Профилактика острых респираторных заболеваний.</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Сухарева Н.И.</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12.01.19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Гендерное воспитание. Взаимоотношение  полов,</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Куйдо К.В.</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r h="320922">
                <a:tc>
                  <a:txBody>
                    <a:bodyPr/>
                    <a:lstStyle/>
                    <a:p>
                      <a:pPr>
                        <a:lnSpc>
                          <a:spcPct val="115000"/>
                        </a:lnSpc>
                        <a:spcAft>
                          <a:spcPts val="0"/>
                        </a:spcAft>
                      </a:pPr>
                      <a:r>
                        <a:rPr lang="ru-RU" sz="700">
                          <a:effectLst/>
                        </a:rPr>
                        <a:t>13.01.19</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a:effectLst/>
                        </a:rPr>
                        <a:t>Свободное время с пользой.</a:t>
                      </a:r>
                      <a:endParaRPr lang="ru-RU" sz="50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c>
                  <a:txBody>
                    <a:bodyPr/>
                    <a:lstStyle/>
                    <a:p>
                      <a:pPr>
                        <a:lnSpc>
                          <a:spcPct val="115000"/>
                        </a:lnSpc>
                        <a:spcAft>
                          <a:spcPts val="0"/>
                        </a:spcAft>
                      </a:pPr>
                      <a:r>
                        <a:rPr lang="ru-RU" sz="700" dirty="0">
                          <a:effectLst/>
                        </a:rPr>
                        <a:t>Сухарева Н.И.</a:t>
                      </a:r>
                      <a:endParaRPr lang="ru-RU" sz="500" dirty="0">
                        <a:effectLst/>
                      </a:endParaRPr>
                    </a:p>
                    <a:p>
                      <a:pPr>
                        <a:lnSpc>
                          <a:spcPct val="115000"/>
                        </a:lnSpc>
                        <a:spcAft>
                          <a:spcPts val="0"/>
                        </a:spcAft>
                      </a:pPr>
                      <a:r>
                        <a:rPr lang="ru-RU" sz="700" dirty="0">
                          <a:effectLst/>
                        </a:rPr>
                        <a:t> </a:t>
                      </a:r>
                      <a:endParaRPr lang="ru-RU"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2006" marR="32006" marT="0" marB="0"/>
                </a:tc>
              </a:tr>
            </a:tbl>
          </a:graphicData>
        </a:graphic>
      </p:graphicFrame>
      <p:sp>
        <p:nvSpPr>
          <p:cNvPr id="4" name="Rectangle 1"/>
          <p:cNvSpPr>
            <a:spLocks noChangeArrowheads="1"/>
          </p:cNvSpPr>
          <p:nvPr/>
        </p:nvSpPr>
        <p:spPr bwMode="auto">
          <a:xfrm>
            <a:off x="0" y="262335"/>
            <a:ext cx="852267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План мероприятий</a:t>
            </a:r>
            <a:r>
              <a:rPr kumimoji="0" lang="ru-RU" altLang="ru-RU" sz="1400" b="1" i="0" u="none" strike="noStrike" cap="none" normalizeH="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1" i="0" u="none" strike="noStrike" cap="none" normalizeH="0" baseline="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с воспитанниками</a:t>
            </a:r>
            <a:r>
              <a:rPr kumimoji="0" lang="ru-RU" altLang="ru-RU" sz="1400" b="1" i="0" u="none" strike="noStrike" cap="none" normalizeH="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1" i="0" u="none" strike="noStrike" cap="none" normalizeH="0" baseline="0" dirty="0" err="1"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постинтернатной</a:t>
            </a:r>
            <a:r>
              <a:rPr kumimoji="0" lang="ru-RU" altLang="ru-RU" sz="1400" b="1" i="0" u="none" strike="noStrike" cap="none" normalizeH="0" baseline="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группы</a:t>
            </a:r>
            <a:r>
              <a:rPr kumimoji="0" lang="ru-RU" altLang="ru-RU" sz="1400" b="1" i="0" u="none" strike="noStrike" cap="none" normalizeH="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1" i="0" u="none" strike="noStrike" cap="none" normalizeH="0" baseline="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в период</a:t>
            </a:r>
            <a:r>
              <a:rPr kumimoji="0" lang="ru-RU" altLang="ru-RU" sz="1400" b="1" i="0" u="none" strike="noStrike" cap="none" normalizeH="0" dirty="0" smtClean="0">
                <a:ln>
                  <a:noFill/>
                </a:ln>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реализации проекта</a:t>
            </a:r>
            <a:endParaRPr kumimoji="0" lang="ru-RU" altLang="ru-RU" sz="800" b="0" i="0" u="none" strike="noStrike" cap="none" normalizeH="0" baseline="0" dirty="0" smtClean="0">
              <a:ln>
                <a:noFill/>
              </a:ln>
              <a:solidFill>
                <a:srgbClr val="FF0066"/>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016233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5247" y="693785"/>
            <a:ext cx="8496015" cy="349569"/>
          </a:xfrm>
          <a:blipFill dpi="0" rotWithShape="1">
            <a:blip r:embed="rId3">
              <a:alphaModFix amt="55000"/>
              <a:extLst>
                <a:ext uri="{BEBA8EAE-BF5A-486C-A8C5-ECC9F3942E4B}">
                  <a14:imgProps xmlns:a14="http://schemas.microsoft.com/office/drawing/2010/main">
                    <a14:imgLayer r:embed="rId4">
                      <a14:imgEffect>
                        <a14:saturation sat="112000"/>
                      </a14:imgEffect>
                    </a14:imgLayer>
                  </a14:imgProps>
                </a:ext>
              </a:extLst>
            </a:blip>
            <a:srcRect/>
            <a:stretch>
              <a:fillRect/>
            </a:stretch>
          </a:blipFill>
        </p:spPr>
        <p:txBody>
          <a:bodyPr>
            <a:normAutofit fontScale="90000"/>
          </a:bodyPr>
          <a:lstStyle/>
          <a:p>
            <a:pPr algn="l"/>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  </a:t>
            </a:r>
            <a:r>
              <a:rPr lang="ru-RU" sz="3100" b="1" dirty="0" smtClean="0">
                <a:latin typeface="Times New Roman" panose="02020603050405020304" pitchFamily="18" charset="0"/>
                <a:cs typeface="Times New Roman" panose="02020603050405020304" pitchFamily="18" charset="0"/>
              </a:rPr>
              <a:t>   </a:t>
            </a:r>
            <a:r>
              <a:rPr lang="ru-RU" sz="3100" b="1" dirty="0" smtClean="0">
                <a:solidFill>
                  <a:srgbClr val="FF0066"/>
                </a:solidFill>
                <a:latin typeface="Times New Roman" panose="02020603050405020304" pitchFamily="18" charset="0"/>
                <a:cs typeface="Times New Roman" panose="02020603050405020304" pitchFamily="18" charset="0"/>
              </a:rPr>
              <a:t>Учимся готовить под руководством Дианы</a:t>
            </a:r>
            <a:endParaRPr lang="ru-RU" sz="3100" dirty="0">
              <a:solidFill>
                <a:srgbClr val="FF0066"/>
              </a:solidFill>
              <a:latin typeface="Times New Roman" panose="02020603050405020304" pitchFamily="18" charset="0"/>
              <a:cs typeface="Times New Roman" panose="02020603050405020304" pitchFamily="18" charset="0"/>
            </a:endParaRPr>
          </a:p>
        </p:txBody>
      </p:sp>
      <p:pic>
        <p:nvPicPr>
          <p:cNvPr id="3" name="Рисунок 2" descr="D:\Проект по семейному воспитанию\2uphW8mpm2w.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260" y="2731476"/>
            <a:ext cx="3025971" cy="4001623"/>
          </a:xfrm>
          <a:prstGeom prst="rect">
            <a:avLst/>
          </a:prstGeom>
          <a:noFill/>
          <a:ln>
            <a:noFill/>
          </a:ln>
        </p:spPr>
      </p:pic>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1640" y="1658816"/>
            <a:ext cx="3160834" cy="4214446"/>
          </a:xfrm>
          <a:prstGeom prst="rect">
            <a:avLst/>
          </a:prstGeom>
        </p:spPr>
      </p:pic>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12475" y="1256323"/>
            <a:ext cx="3131526" cy="4175368"/>
          </a:xfrm>
          <a:prstGeom prst="rect">
            <a:avLst/>
          </a:prstGeom>
        </p:spPr>
      </p:pic>
    </p:spTree>
    <p:extLst>
      <p:ext uri="{BB962C8B-B14F-4D97-AF65-F5344CB8AC3E}">
        <p14:creationId xmlns:p14="http://schemas.microsoft.com/office/powerpoint/2010/main" val="38884331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38" y="3140804"/>
            <a:ext cx="2942493" cy="3679093"/>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5758" y="1026745"/>
            <a:ext cx="3228242" cy="4304323"/>
          </a:xfrm>
          <a:prstGeom prst="rect">
            <a:avLst/>
          </a:prstGeom>
        </p:spPr>
      </p:pic>
      <p:sp>
        <p:nvSpPr>
          <p:cNvPr id="2" name="Заголовок 1"/>
          <p:cNvSpPr>
            <a:spLocks noGrp="1"/>
          </p:cNvSpPr>
          <p:nvPr>
            <p:ph type="ctrTitle"/>
          </p:nvPr>
        </p:nvSpPr>
        <p:spPr>
          <a:xfrm>
            <a:off x="1902355" y="386860"/>
            <a:ext cx="7757461" cy="715107"/>
          </a:xfrm>
          <a:blipFill dpi="0" rotWithShape="1">
            <a:blip r:embed="rId5">
              <a:alphaModFix amt="55000"/>
              <a:extLst>
                <a:ext uri="{BEBA8EAE-BF5A-486C-A8C5-ECC9F3942E4B}">
                  <a14:imgProps xmlns:a14="http://schemas.microsoft.com/office/drawing/2010/main">
                    <a14:imgLayer r:embed="rId6">
                      <a14:imgEffect>
                        <a14:saturation sat="112000"/>
                      </a14:imgEffect>
                    </a14:imgLayer>
                  </a14:imgProps>
                </a:ext>
              </a:extLst>
            </a:blip>
            <a:srcRect/>
            <a:stretch>
              <a:fillRect/>
            </a:stretch>
          </a:blipFill>
        </p:spPr>
        <p:txBody>
          <a:bodyPr>
            <a:normAutofit fontScale="90000"/>
          </a:bodyPr>
          <a:lstStyle/>
          <a:p>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000" dirty="0" smtClean="0">
                <a:solidFill>
                  <a:srgbClr val="FF0066"/>
                </a:solidFill>
                <a:latin typeface="Times New Roman" panose="02020603050405020304" pitchFamily="18" charset="0"/>
                <a:cs typeface="Times New Roman" panose="02020603050405020304" pitchFamily="18" charset="0"/>
              </a:rPr>
              <a:t>  </a:t>
            </a:r>
            <a:r>
              <a:rPr lang="ru-RU" sz="4000" b="1" dirty="0" smtClean="0">
                <a:solidFill>
                  <a:srgbClr val="FF0066"/>
                </a:solidFill>
                <a:latin typeface="Times New Roman" panose="02020603050405020304" pitchFamily="18" charset="0"/>
                <a:cs typeface="Times New Roman" panose="02020603050405020304" pitchFamily="18" charset="0"/>
              </a:rPr>
              <a:t>   Приготовление вкусных и полезных блюд</a:t>
            </a:r>
            <a:endParaRPr lang="ru-RU" sz="4000" dirty="0">
              <a:solidFill>
                <a:srgbClr val="FF0066"/>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17232"/>
            <a:ext cx="3050931" cy="4067908"/>
          </a:xfrm>
          <a:prstGeom prst="rect">
            <a:avLst/>
          </a:prstGeom>
        </p:spPr>
      </p:pic>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12856" y="2024183"/>
            <a:ext cx="2960077" cy="3946770"/>
          </a:xfrm>
          <a:prstGeom prst="rect">
            <a:avLst/>
          </a:prstGeom>
        </p:spPr>
      </p:pic>
    </p:spTree>
    <p:extLst>
      <p:ext uri="{BB962C8B-B14F-4D97-AF65-F5344CB8AC3E}">
        <p14:creationId xmlns:p14="http://schemas.microsoft.com/office/powerpoint/2010/main" val="24792103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pic>
        <p:nvPicPr>
          <p:cNvPr id="5" name="Рисунок 4" descr="C:\Users\User\Desktop\Рабочее фото\DCIM\Camera\IMG_20181231_23061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738" y="-328246"/>
            <a:ext cx="3448050" cy="4597400"/>
          </a:xfrm>
          <a:prstGeom prst="rect">
            <a:avLst/>
          </a:prstGeom>
          <a:noFill/>
          <a:ln>
            <a:noFill/>
          </a:ln>
        </p:spPr>
      </p:pic>
      <p:pic>
        <p:nvPicPr>
          <p:cNvPr id="4" name="Рисунок 3" descr="D:\Проект по семейному воспитанию\-OIUrb0VVZQ.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850640"/>
            <a:ext cx="4009390" cy="3007360"/>
          </a:xfrm>
          <a:prstGeom prst="rect">
            <a:avLst/>
          </a:prstGeom>
          <a:noFill/>
          <a:ln>
            <a:noFill/>
          </a:ln>
        </p:spPr>
      </p:pic>
      <p:sp>
        <p:nvSpPr>
          <p:cNvPr id="2" name="Заголовок 1"/>
          <p:cNvSpPr>
            <a:spLocks noGrp="1"/>
          </p:cNvSpPr>
          <p:nvPr>
            <p:ph type="ctrTitle"/>
          </p:nvPr>
        </p:nvSpPr>
        <p:spPr>
          <a:xfrm>
            <a:off x="364881" y="1"/>
            <a:ext cx="7760677" cy="832338"/>
          </a:xfrm>
          <a:blipFill dpi="0" rotWithShape="1">
            <a:blip r:embed="rId5">
              <a:alphaModFix amt="55000"/>
              <a:extLst>
                <a:ext uri="{BEBA8EAE-BF5A-486C-A8C5-ECC9F3942E4B}">
                  <a14:imgProps xmlns:a14="http://schemas.microsoft.com/office/drawing/2010/main">
                    <a14:imgLayer r:embed="rId6">
                      <a14:imgEffect>
                        <a14:saturation sat="112000"/>
                      </a14:imgEffect>
                    </a14:imgLayer>
                  </a14:imgProps>
                </a:ext>
              </a:extLst>
            </a:blip>
            <a:srcRect/>
            <a:stretch>
              <a:fillRect/>
            </a:stretch>
          </a:blipFill>
        </p:spPr>
        <p:txBody>
          <a:bodyPr>
            <a:normAutofit fontScale="90000"/>
          </a:bodyPr>
          <a:lstStyle/>
          <a:p>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000" dirty="0" smtClean="0">
                <a:solidFill>
                  <a:srgbClr val="FF0066"/>
                </a:solidFill>
                <a:latin typeface="Times New Roman" panose="02020603050405020304" pitchFamily="18" charset="0"/>
                <a:cs typeface="Times New Roman" panose="02020603050405020304" pitchFamily="18" charset="0"/>
              </a:rPr>
              <a:t>  </a:t>
            </a:r>
            <a:r>
              <a:rPr lang="ru-RU" sz="4000" b="1" dirty="0" smtClean="0">
                <a:solidFill>
                  <a:srgbClr val="FF0066"/>
                </a:solidFill>
                <a:latin typeface="Times New Roman" panose="02020603050405020304" pitchFamily="18" charset="0"/>
                <a:cs typeface="Times New Roman" panose="02020603050405020304" pitchFamily="18" charset="0"/>
              </a:rPr>
              <a:t>   Сервировка праздничного стола</a:t>
            </a:r>
            <a:endParaRPr lang="ru-RU" sz="4000" dirty="0">
              <a:solidFill>
                <a:srgbClr val="FF0066"/>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45219" y="4164623"/>
            <a:ext cx="3591169" cy="2693377"/>
          </a:xfrm>
          <a:prstGeom prst="rect">
            <a:avLst/>
          </a:prstGeom>
        </p:spPr>
      </p:pic>
      <p:pic>
        <p:nvPicPr>
          <p:cNvPr id="6" name="Рисунок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09294" y="842401"/>
            <a:ext cx="3450492" cy="4107228"/>
          </a:xfrm>
          <a:prstGeom prst="rect">
            <a:avLst/>
          </a:prstGeom>
        </p:spPr>
      </p:pic>
    </p:spTree>
    <p:extLst>
      <p:ext uri="{BB962C8B-B14F-4D97-AF65-F5344CB8AC3E}">
        <p14:creationId xmlns:p14="http://schemas.microsoft.com/office/powerpoint/2010/main" val="28255110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5247" y="316523"/>
            <a:ext cx="6116230" cy="1289539"/>
          </a:xfrm>
          <a:blipFill dpi="0" rotWithShape="1">
            <a:blip r:embed="rId3">
              <a:alphaModFix amt="55000"/>
              <a:extLst>
                <a:ext uri="{BEBA8EAE-BF5A-486C-A8C5-ECC9F3942E4B}">
                  <a14:imgProps xmlns:a14="http://schemas.microsoft.com/office/drawing/2010/main">
                    <a14:imgLayer r:embed="rId4">
                      <a14:imgEffect>
                        <a14:saturation sat="112000"/>
                      </a14:imgEffect>
                    </a14:imgLayer>
                  </a14:imgProps>
                </a:ext>
              </a:extLst>
            </a:blip>
            <a:srcRect/>
            <a:stretch>
              <a:fillRect/>
            </a:stretch>
          </a:blipFill>
        </p:spPr>
        <p:txBody>
          <a:bodyPr>
            <a:normAutofit fontScale="90000"/>
          </a:bodyPr>
          <a:lstStyle/>
          <a:p>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  </a:t>
            </a:r>
            <a:r>
              <a:rPr lang="ru-RU" sz="3100" b="1" dirty="0" smtClean="0">
                <a:latin typeface="Times New Roman" panose="02020603050405020304" pitchFamily="18" charset="0"/>
                <a:cs typeface="Times New Roman" panose="02020603050405020304" pitchFamily="18" charset="0"/>
              </a:rPr>
              <a:t>  </a:t>
            </a:r>
            <a:r>
              <a:rPr lang="ru-RU" sz="4000" b="1" dirty="0" smtClean="0">
                <a:solidFill>
                  <a:srgbClr val="FF0066"/>
                </a:solidFill>
                <a:latin typeface="Times New Roman" panose="02020603050405020304" pitchFamily="18" charset="0"/>
                <a:cs typeface="Times New Roman" panose="02020603050405020304" pitchFamily="18" charset="0"/>
              </a:rPr>
              <a:t>Новогодние семейные традиции</a:t>
            </a:r>
            <a:endParaRPr lang="ru-RU" sz="4000" dirty="0">
              <a:solidFill>
                <a:srgbClr val="FF0066"/>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6803" y="1395046"/>
            <a:ext cx="3269274" cy="4359032"/>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602522"/>
            <a:ext cx="5673969" cy="4255477"/>
          </a:xfrm>
          <a:prstGeom prst="rect">
            <a:avLst/>
          </a:prstGeom>
        </p:spPr>
      </p:pic>
    </p:spTree>
    <p:extLst>
      <p:ext uri="{BB962C8B-B14F-4D97-AF65-F5344CB8AC3E}">
        <p14:creationId xmlns:p14="http://schemas.microsoft.com/office/powerpoint/2010/main" val="205615307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6293" y="0"/>
            <a:ext cx="8226384" cy="947445"/>
          </a:xfrm>
          <a:blipFill dpi="0" rotWithShape="1">
            <a:blip r:embed="rId3">
              <a:alphaModFix amt="55000"/>
              <a:extLst>
                <a:ext uri="{BEBA8EAE-BF5A-486C-A8C5-ECC9F3942E4B}">
                  <a14:imgProps xmlns:a14="http://schemas.microsoft.com/office/drawing/2010/main">
                    <a14:imgLayer r:embed="rId4">
                      <a14:imgEffect>
                        <a14:saturation sat="112000"/>
                      </a14:imgEffect>
                    </a14:imgLayer>
                  </a14:imgProps>
                </a:ext>
              </a:extLst>
            </a:blip>
            <a:srcRect/>
            <a:stretch>
              <a:fillRect/>
            </a:stretch>
          </a:blipFill>
        </p:spPr>
        <p:txBody>
          <a:bodyPr>
            <a:normAutofit fontScale="90000"/>
          </a:bodyPr>
          <a:lstStyle/>
          <a:p>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000" b="1" u="sng" dirty="0">
                <a:solidFill>
                  <a:srgbClr val="FF0066"/>
                </a:solidFill>
                <a:latin typeface="Times New Roman" pitchFamily="18" charset="0"/>
                <a:cs typeface="Times New Roman" panose="02020603050405020304" pitchFamily="18" charset="0"/>
              </a:rPr>
              <a:t/>
            </a:r>
            <a:br>
              <a:rPr lang="ru-RU" sz="4000" b="1" u="sng" dirty="0">
                <a:solidFill>
                  <a:srgbClr val="FF0066"/>
                </a:solidFill>
                <a:latin typeface="Times New Roman"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4000" dirty="0">
                <a:solidFill>
                  <a:srgbClr val="FF0066"/>
                </a:solidFill>
                <a:latin typeface="Times New Roman" panose="02020603050405020304" pitchFamily="18" charset="0"/>
                <a:cs typeface="Times New Roman" panose="02020603050405020304" pitchFamily="18" charset="0"/>
              </a:rPr>
              <a:t>  </a:t>
            </a:r>
            <a:r>
              <a:rPr lang="ru-RU" sz="4000" b="1" dirty="0" smtClean="0">
                <a:solidFill>
                  <a:srgbClr val="FF0066"/>
                </a:solidFill>
                <a:latin typeface="Times New Roman" panose="02020603050405020304" pitchFamily="18" charset="0"/>
                <a:cs typeface="Times New Roman" panose="02020603050405020304" pitchFamily="18" charset="0"/>
              </a:rPr>
              <a:t>   Семейные традиции: наряжаем группу, создаем настроение</a:t>
            </a:r>
            <a:endParaRPr lang="ru-RU" sz="4000" dirty="0">
              <a:solidFill>
                <a:srgbClr val="FF0066"/>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7203" y="1482968"/>
            <a:ext cx="3837842" cy="5117123"/>
          </a:xfrm>
          <a:prstGeom prst="rect">
            <a:avLst/>
          </a:prstGeom>
        </p:spPr>
      </p:pic>
      <p:pic>
        <p:nvPicPr>
          <p:cNvPr id="4" name="Рисунок 3" descr="C:\Users\User\Desktop\Рабочее фото\DCIM\Camera\IMG_20190110_202136.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9293" y="947445"/>
            <a:ext cx="2860430" cy="3788678"/>
          </a:xfrm>
          <a:prstGeom prst="rect">
            <a:avLst/>
          </a:prstGeom>
          <a:noFill/>
          <a:ln>
            <a:noFill/>
          </a:ln>
        </p:spPr>
      </p:pic>
      <p:pic>
        <p:nvPicPr>
          <p:cNvPr id="5" name="Рисунок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916" y="3770601"/>
            <a:ext cx="3997569" cy="2998177"/>
          </a:xfrm>
          <a:prstGeom prst="rect">
            <a:avLst/>
          </a:prstGeom>
        </p:spPr>
      </p:pic>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01970" y="1283864"/>
            <a:ext cx="2924399" cy="3899199"/>
          </a:xfrm>
          <a:prstGeom prst="rect">
            <a:avLst/>
          </a:prstGeom>
        </p:spPr>
      </p:pic>
    </p:spTree>
    <p:extLst>
      <p:ext uri="{BB962C8B-B14F-4D97-AF65-F5344CB8AC3E}">
        <p14:creationId xmlns:p14="http://schemas.microsoft.com/office/powerpoint/2010/main" val="19935199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3977" y="0"/>
            <a:ext cx="8156045" cy="1078523"/>
          </a:xfrm>
          <a:blipFill dpi="0" rotWithShape="1">
            <a:blip r:embed="rId3">
              <a:alphaModFix amt="55000"/>
              <a:extLst>
                <a:ext uri="{BEBA8EAE-BF5A-486C-A8C5-ECC9F3942E4B}">
                  <a14:imgProps xmlns:a14="http://schemas.microsoft.com/office/drawing/2010/main">
                    <a14:imgLayer r:embed="rId4">
                      <a14:imgEffect>
                        <a14:saturation sat="112000"/>
                      </a14:imgEffect>
                    </a14:imgLayer>
                  </a14:imgProps>
                </a:ext>
              </a:extLst>
            </a:blip>
            <a:srcRect/>
            <a:stretch>
              <a:fillRect/>
            </a:stretch>
          </a:blipFill>
        </p:spPr>
        <p:txBody>
          <a:bodyPr>
            <a:normAutofit fontScale="90000"/>
          </a:bodyPr>
          <a:lstStyle/>
          <a:p>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400" b="1" u="sng" dirty="0">
                <a:solidFill>
                  <a:srgbClr val="FF0000"/>
                </a:solidFill>
                <a:latin typeface="Times New Roman" panose="02020603050405020304" pitchFamily="18" charset="0"/>
                <a:cs typeface="Times New Roman" panose="02020603050405020304" pitchFamily="18" charset="0"/>
              </a:rPr>
              <a:t/>
            </a:r>
            <a:br>
              <a:rPr lang="ru-RU" sz="4400" b="1" u="sng" dirty="0">
                <a:solidFill>
                  <a:srgbClr val="FF0000"/>
                </a:solidFill>
                <a:latin typeface="Times New Roman" panose="02020603050405020304" pitchFamily="18" charset="0"/>
                <a:cs typeface="Times New Roman" panose="02020603050405020304" pitchFamily="18" charset="0"/>
              </a:rPr>
            </a:br>
            <a:r>
              <a:rPr lang="ru-RU" sz="4000" b="1" u="sng" dirty="0">
                <a:solidFill>
                  <a:srgbClr val="FF0066"/>
                </a:solidFill>
                <a:latin typeface="Times New Roman" pitchFamily="18" charset="0"/>
                <a:cs typeface="Times New Roman" panose="02020603050405020304" pitchFamily="18" charset="0"/>
              </a:rPr>
              <a:t/>
            </a:r>
            <a:br>
              <a:rPr lang="ru-RU" sz="4000" b="1" u="sng" dirty="0">
                <a:solidFill>
                  <a:srgbClr val="FF0066"/>
                </a:solidFill>
                <a:latin typeface="Times New Roman"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t>
            </a:r>
            <a:r>
              <a:rPr lang="ru-RU" sz="3100" b="1" dirty="0" smtClean="0">
                <a:latin typeface="Times New Roman" panose="02020603050405020304" pitchFamily="18" charset="0"/>
                <a:cs typeface="Times New Roman" panose="02020603050405020304" pitchFamily="18" charset="0"/>
              </a:rPr>
              <a:t>   </a:t>
            </a:r>
            <a:r>
              <a:rPr lang="ru-RU" sz="4000" b="1" dirty="0" smtClean="0">
                <a:solidFill>
                  <a:srgbClr val="FF0066"/>
                </a:solidFill>
                <a:latin typeface="Times New Roman" panose="02020603050405020304" pitchFamily="18" charset="0"/>
                <a:cs typeface="Times New Roman" panose="02020603050405020304" pitchFamily="18" charset="0"/>
              </a:rPr>
              <a:t>Организация досуга долгими зимними вечерами</a:t>
            </a:r>
            <a:endParaRPr lang="ru-RU" sz="4000" dirty="0">
              <a:solidFill>
                <a:srgbClr val="FF0066"/>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393" y="2828193"/>
            <a:ext cx="2853104" cy="3804139"/>
          </a:xfrm>
          <a:prstGeom prst="rect">
            <a:avLst/>
          </a:prstGeom>
        </p:spPr>
      </p:pic>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6651" y="1078523"/>
            <a:ext cx="2708763" cy="3611684"/>
          </a:xfrm>
          <a:prstGeom prst="rect">
            <a:avLst/>
          </a:prstGeom>
        </p:spPr>
      </p:pic>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7393" y="1163516"/>
            <a:ext cx="3411415" cy="2558561"/>
          </a:xfrm>
          <a:prstGeom prst="rect">
            <a:avLst/>
          </a:prstGeom>
        </p:spPr>
      </p:pic>
      <p:pic>
        <p:nvPicPr>
          <p:cNvPr id="7" name="Рисунок 6" descr="C:\Users\User\Desktop\Рабочее фото\DCIM\Camera\IMG_20181231_181255.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27281" y="3979545"/>
            <a:ext cx="3838575" cy="2878455"/>
          </a:xfrm>
          <a:prstGeom prst="rect">
            <a:avLst/>
          </a:prstGeom>
          <a:noFill/>
          <a:ln>
            <a:noFill/>
          </a:ln>
        </p:spPr>
      </p:pic>
      <p:pic>
        <p:nvPicPr>
          <p:cNvPr id="6" name="Рисунок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8889" y="1477108"/>
            <a:ext cx="2537680" cy="3383573"/>
          </a:xfrm>
          <a:prstGeom prst="rect">
            <a:avLst/>
          </a:prstGeom>
        </p:spPr>
      </p:pic>
    </p:spTree>
    <p:extLst>
      <p:ext uri="{BB962C8B-B14F-4D97-AF65-F5344CB8AC3E}">
        <p14:creationId xmlns:p14="http://schemas.microsoft.com/office/powerpoint/2010/main" val="2773995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96462" y="339970"/>
            <a:ext cx="7151077" cy="633045"/>
          </a:xfrm>
          <a:blipFill dpi="0" rotWithShape="1">
            <a:blip r:embed="rId3">
              <a:alphaModFix amt="55000"/>
              <a:extLst>
                <a:ext uri="{BEBA8EAE-BF5A-486C-A8C5-ECC9F3942E4B}">
                  <a14:imgProps xmlns:a14="http://schemas.microsoft.com/office/drawing/2010/main">
                    <a14:imgLayer r:embed="rId4">
                      <a14:imgEffect>
                        <a14:saturation sat="112000"/>
                      </a14:imgEffect>
                    </a14:imgLayer>
                  </a14:imgProps>
                </a:ext>
              </a:extLst>
            </a:blip>
            <a:srcRect/>
            <a:stretch>
              <a:fillRect/>
            </a:stretch>
          </a:blipFill>
        </p:spPr>
        <p:txBody>
          <a:bodyPr>
            <a:normAutofit fontScale="90000"/>
          </a:bodyPr>
          <a:lstStyle/>
          <a:p>
            <a:pPr algn="l"/>
            <a:r>
              <a:rPr lang="ru-RU" sz="4000" b="1" u="sng" dirty="0">
                <a:solidFill>
                  <a:srgbClr val="FF0066"/>
                </a:solidFill>
                <a:latin typeface="Times New Roman" pitchFamily="18" charset="0"/>
                <a:cs typeface="Times New Roman" panose="02020603050405020304" pitchFamily="18" charset="0"/>
              </a:rPr>
              <a:t/>
            </a:r>
            <a:br>
              <a:rPr lang="ru-RU" sz="4000" b="1" u="sng" dirty="0">
                <a:solidFill>
                  <a:srgbClr val="FF0066"/>
                </a:solidFill>
                <a:latin typeface="Times New Roman"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4000" dirty="0">
                <a:latin typeface="Times New Roman" panose="02020603050405020304" pitchFamily="18" charset="0"/>
                <a:cs typeface="Times New Roman" panose="02020603050405020304" pitchFamily="18" charset="0"/>
              </a:rPr>
              <a:t>  </a:t>
            </a:r>
            <a:r>
              <a:rPr lang="ru-RU" sz="4000" b="1" dirty="0" smtClean="0">
                <a:latin typeface="Times New Roman" panose="02020603050405020304" pitchFamily="18" charset="0"/>
                <a:cs typeface="Times New Roman" panose="02020603050405020304" pitchFamily="18" charset="0"/>
              </a:rPr>
              <a:t>   </a:t>
            </a:r>
            <a:r>
              <a:rPr lang="ru-RU" sz="4000" b="1" dirty="0" smtClean="0">
                <a:solidFill>
                  <a:srgbClr val="FF0066"/>
                </a:solidFill>
                <a:latin typeface="Times New Roman" panose="02020603050405020304" pitchFamily="18" charset="0"/>
                <a:cs typeface="Times New Roman" panose="02020603050405020304" pitchFamily="18" charset="0"/>
              </a:rPr>
              <a:t>Чистый дом – залог здоровья!</a:t>
            </a:r>
            <a:endParaRPr lang="ru-RU" sz="4000" dirty="0">
              <a:solidFill>
                <a:srgbClr val="FF0066"/>
              </a:solidFill>
              <a:latin typeface="Times New Roman" panose="02020603050405020304" pitchFamily="18" charset="0"/>
              <a:cs typeface="Times New Roman" panose="02020603050405020304" pitchFamily="18" charset="0"/>
            </a:endParaRPr>
          </a:p>
        </p:txBody>
      </p:sp>
      <p:pic>
        <p:nvPicPr>
          <p:cNvPr id="3" name="Рисунок 2" descr="C:\Users\User\Desktop\Рабочее фото\DCIM\Camera\IMG_20190112_20232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1" y="1102676"/>
            <a:ext cx="3183670" cy="4325109"/>
          </a:xfrm>
          <a:prstGeom prst="rect">
            <a:avLst/>
          </a:prstGeom>
          <a:noFill/>
          <a:ln>
            <a:noFill/>
          </a:ln>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9455" y="2197253"/>
            <a:ext cx="4307376" cy="3230532"/>
          </a:xfrm>
          <a:prstGeom prst="rect">
            <a:avLst/>
          </a:prstGeom>
        </p:spPr>
      </p:pic>
      <p:sp>
        <p:nvSpPr>
          <p:cNvPr id="5" name="Прямоугольник 4"/>
          <p:cNvSpPr/>
          <p:nvPr/>
        </p:nvSpPr>
        <p:spPr>
          <a:xfrm>
            <a:off x="3645877" y="5697416"/>
            <a:ext cx="4009292" cy="646331"/>
          </a:xfrm>
          <a:prstGeom prst="rect">
            <a:avLst/>
          </a:prstGeom>
        </p:spPr>
        <p:txBody>
          <a:bodyPr wrap="square">
            <a:spAutoFit/>
          </a:bodyPr>
          <a:lstStyle/>
          <a:p>
            <a:r>
              <a:rPr lang="ru-RU" sz="3600" b="1" dirty="0" smtClean="0">
                <a:solidFill>
                  <a:srgbClr val="FF0066"/>
                </a:solidFill>
                <a:latin typeface="Times New Roman" panose="02020603050405020304" pitchFamily="18" charset="0"/>
                <a:cs typeface="Times New Roman" panose="02020603050405020304" pitchFamily="18" charset="0"/>
              </a:rPr>
              <a:t>Беседы </a:t>
            </a:r>
            <a:r>
              <a:rPr lang="ru-RU" sz="3600" b="1" dirty="0" err="1" smtClean="0">
                <a:solidFill>
                  <a:srgbClr val="FF0066"/>
                </a:solidFill>
                <a:latin typeface="Times New Roman" panose="02020603050405020304" pitchFamily="18" charset="0"/>
                <a:cs typeface="Times New Roman" panose="02020603050405020304" pitchFamily="18" charset="0"/>
              </a:rPr>
              <a:t>по-душам</a:t>
            </a:r>
            <a:endParaRPr lang="ru-RU" sz="3600" dirty="0"/>
          </a:p>
        </p:txBody>
      </p:sp>
    </p:spTree>
    <p:extLst>
      <p:ext uri="{BB962C8B-B14F-4D97-AF65-F5344CB8AC3E}">
        <p14:creationId xmlns:p14="http://schemas.microsoft.com/office/powerpoint/2010/main" val="31326738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alphaModFix amt="66000"/>
            <a:extLst>
              <a:ext uri="{BEBA8EAE-BF5A-486C-A8C5-ECC9F3942E4B}">
                <a14:imgProps xmlns:a14="http://schemas.microsoft.com/office/drawing/2010/main">
                  <a14:imgLayer r:embed="rId3">
                    <a14:imgEffect>
                      <a14:saturation sat="112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140677" y="0"/>
            <a:ext cx="8775796" cy="8309967"/>
          </a:xfrm>
          <a:prstGeom prst="rect">
            <a:avLst/>
          </a:prstGeom>
        </p:spPr>
        <p:txBody>
          <a:bodyPr wrap="square">
            <a:spAutoFit/>
          </a:bodyPr>
          <a:lstStyle/>
          <a:p>
            <a:r>
              <a:rPr lang="ru-RU" sz="3200" b="1" i="1" dirty="0">
                <a:latin typeface="Times New Roman" panose="02020603050405020304" pitchFamily="18" charset="0"/>
                <a:ea typeface="Calibri" panose="020F0502020204030204" pitchFamily="34" charset="0"/>
                <a:cs typeface="Times New Roman" panose="02020603050405020304" pitchFamily="18" charset="0"/>
              </a:rPr>
              <a:t> </a:t>
            </a:r>
            <a:r>
              <a:rPr lang="ru-RU" sz="3600" b="1" i="1" u="sng" dirty="0"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Результат</a:t>
            </a:r>
            <a:r>
              <a:rPr lang="ru-RU" sz="3600" b="1" i="1" u="sng"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a:t>
            </a:r>
            <a:endParaRPr lang="ru-RU" sz="3600" dirty="0">
              <a:solidFill>
                <a:srgbClr val="FF0066"/>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r>
              <a:rPr lang="ru-RU" sz="2400" dirty="0">
                <a:latin typeface="Times New Roman" pitchFamily="18" charset="0"/>
                <a:ea typeface="Calibri" panose="020F0502020204030204" pitchFamily="34" charset="0"/>
                <a:cs typeface="Times New Roman" panose="02020603050405020304" pitchFamily="18" charset="0"/>
              </a:rPr>
              <a:t>сформированы представления о ценности семейных отношений, ответственности членов семьи друг перед другом;</a:t>
            </a:r>
          </a:p>
          <a:p>
            <a:pPr marL="342900" indent="-342900">
              <a:buFont typeface="Wingdings" panose="05000000000000000000" pitchFamily="2" charset="2"/>
              <a:buChar char="§"/>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воспитаны уважению, толерантности к людям иных национальностей;</a:t>
            </a:r>
            <a:endParaRPr lang="ru-RU" sz="2400" dirty="0">
              <a:latin typeface="Times New Roman" pitchFamily="18" charset="0"/>
              <a:ea typeface="Calibri" panose="020F0502020204030204" pitchFamily="34" charset="0"/>
              <a:cs typeface="Times New Roman" pitchFamily="18" charset="0"/>
            </a:endParaRPr>
          </a:p>
          <a:p>
            <a:pPr marL="342900" indent="-342900">
              <a:buFont typeface="Wingdings" panose="05000000000000000000" pitchFamily="2" charset="2"/>
              <a:buChar char="§"/>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воспитаны потребности соотносить свои интересы и желания с интересами других людей;</a:t>
            </a:r>
            <a:endParaRPr lang="ru-RU" sz="2400" dirty="0">
              <a:latin typeface="Times New Roman" pitchFamily="18" charset="0"/>
              <a:ea typeface="Calibri" panose="020F0502020204030204" pitchFamily="34" charset="0"/>
              <a:cs typeface="Times New Roman" pitchFamily="18" charset="0"/>
            </a:endParaRPr>
          </a:p>
          <a:p>
            <a:pPr marL="342900" indent="-342900">
              <a:buFont typeface="Wingdings" panose="05000000000000000000" pitchFamily="2" charset="2"/>
              <a:buChar char="§"/>
            </a:pPr>
            <a:r>
              <a:rPr lang="ru-RU" sz="2400" dirty="0" smtClean="0">
                <a:latin typeface="Times New Roman" panose="02020603050405020304" pitchFamily="18" charset="0"/>
                <a:ea typeface="Times New Roman" panose="02020603050405020304" pitchFamily="18" charset="0"/>
                <a:cs typeface="Times New Roman" pitchFamily="18" charset="0"/>
              </a:rPr>
              <a:t>развита </a:t>
            </a:r>
            <a:r>
              <a:rPr lang="ru-RU" sz="2400" dirty="0">
                <a:latin typeface="Times New Roman" panose="02020603050405020304" pitchFamily="18" charset="0"/>
                <a:ea typeface="Times New Roman" panose="02020603050405020304" pitchFamily="18" charset="0"/>
                <a:cs typeface="Times New Roman" pitchFamily="18" charset="0"/>
              </a:rPr>
              <a:t>культура общения с взрослыми, старшими, сверстниками.</a:t>
            </a:r>
          </a:p>
          <a:p>
            <a:pPr marL="342900" indent="-342900">
              <a:buFont typeface="Wingdings" panose="05000000000000000000" pitchFamily="2" charset="2"/>
              <a:buChar char="§"/>
            </a:pPr>
            <a:r>
              <a:rPr lang="ru-RU" sz="2400" dirty="0">
                <a:latin typeface="Times New Roman" panose="02020603050405020304" pitchFamily="18" charset="0"/>
                <a:ea typeface="Times New Roman" panose="02020603050405020304" pitchFamily="18" charset="0"/>
                <a:cs typeface="Times New Roman" pitchFamily="18" charset="0"/>
              </a:rPr>
              <a:t>сформированы навыки конструктивного общения и ролевого поведения, умение анализировать собственное поведение и выражать адекватно свои чувства.</a:t>
            </a:r>
          </a:p>
          <a:p>
            <a:pPr marL="342900" indent="-342900">
              <a:buFont typeface="Wingdings" panose="05000000000000000000" pitchFamily="2" charset="2"/>
              <a:buChar char="§"/>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воспитаны творческой активности, стремление к самопознанию и самосовершенствованию;</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r>
              <a:rPr lang="ru-RU" sz="2400" dirty="0">
                <a:latin typeface="Times New Roman" panose="02020603050405020304" pitchFamily="18" charset="0"/>
                <a:ea typeface="Calibri" panose="020F0502020204030204" pitchFamily="34" charset="0"/>
                <a:cs typeface="Times New Roman" panose="02020603050405020304" pitchFamily="18" charset="0"/>
              </a:rPr>
              <a:t> повышен интерес </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воспитанников </a:t>
            </a:r>
            <a:r>
              <a:rPr lang="ru-RU" sz="2400" dirty="0">
                <a:latin typeface="Times New Roman" panose="02020603050405020304" pitchFamily="18" charset="0"/>
                <a:ea typeface="Calibri" panose="020F0502020204030204" pitchFamily="34" charset="0"/>
                <a:cs typeface="Times New Roman" panose="02020603050405020304" pitchFamily="18" charset="0"/>
              </a:rPr>
              <a:t>к семейным традициям, уважительное отношение к членам семьи;</a:t>
            </a:r>
          </a:p>
          <a:p>
            <a:pPr marL="342900" indent="-342900">
              <a:buFont typeface="Wingdings" panose="05000000000000000000" pitchFamily="2" charset="2"/>
              <a:buChar char="§"/>
            </a:pPr>
            <a:r>
              <a:rPr lang="ru-RU" sz="2400" dirty="0" smtClean="0">
                <a:latin typeface="Times New Roman" panose="02020603050405020304" pitchFamily="18" charset="0"/>
                <a:ea typeface="Calibri" panose="020F0502020204030204" pitchFamily="34" charset="0"/>
                <a:cs typeface="Times New Roman" panose="02020603050405020304" pitchFamily="18" charset="0"/>
              </a:rPr>
              <a:t>сформировано </a:t>
            </a:r>
            <a:r>
              <a:rPr lang="ru-RU" sz="2400" dirty="0">
                <a:latin typeface="Times New Roman" panose="02020603050405020304" pitchFamily="18" charset="0"/>
                <a:ea typeface="Calibri" panose="020F0502020204030204" pitchFamily="34" charset="0"/>
                <a:cs typeface="Times New Roman" panose="02020603050405020304" pitchFamily="18" charset="0"/>
              </a:rPr>
              <a:t>умение планировать бюджет.</a:t>
            </a:r>
            <a:r>
              <a:rPr lang="ru-RU" sz="2400" b="1" i="1"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algn="r"/>
            <a:r>
              <a:rPr lang="ru-RU" sz="2400"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latin typeface="Times New Roman" pitchFamily="18" charset="0"/>
              <a:ea typeface="Calibri" panose="020F0502020204030204" pitchFamily="34" charset="0"/>
              <a:cs typeface="Times New Roman" pitchFamily="18" charset="0"/>
            </a:endParaRPr>
          </a:p>
          <a:p>
            <a:pPr algn="r"/>
            <a:r>
              <a:rPr lang="ru-RU" sz="2400"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latin typeface="Times New Roman" pitchFamily="18" charset="0"/>
              <a:ea typeface="Calibri" panose="020F0502020204030204" pitchFamily="34" charset="0"/>
              <a:cs typeface="Times New Roman" pitchFamily="18" charset="0"/>
            </a:endParaRPr>
          </a:p>
          <a:p>
            <a:pPr algn="r"/>
            <a:r>
              <a:rPr lang="ru-RU" sz="2400"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latin typeface="Times New Roman" pitchFamily="18" charset="0"/>
              <a:ea typeface="Calibri" panose="020F0502020204030204" pitchFamily="34" charset="0"/>
              <a:cs typeface="Times New Roman" pitchFamily="18" charset="0"/>
            </a:endParaRPr>
          </a:p>
          <a:p>
            <a:pPr algn="r"/>
            <a:r>
              <a:rPr lang="ru-RU" sz="2400"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latin typeface="Times New Roman" pitchFamily="18" charset="0"/>
              <a:ea typeface="Calibri" panose="020F0502020204030204" pitchFamily="34" charset="0"/>
              <a:cs typeface="Times New Roman" pitchFamily="18" charset="0"/>
            </a:endParaRPr>
          </a:p>
          <a:p>
            <a:endParaRPr lang="ru-RU" dirty="0"/>
          </a:p>
        </p:txBody>
      </p:sp>
    </p:spTree>
    <p:extLst>
      <p:ext uri="{BB962C8B-B14F-4D97-AF65-F5344CB8AC3E}">
        <p14:creationId xmlns:p14="http://schemas.microsoft.com/office/powerpoint/2010/main" val="3024266981"/>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alphaModFix amt="66000"/>
            <a:extLst>
              <a:ext uri="{BEBA8EAE-BF5A-486C-A8C5-ECC9F3942E4B}">
                <a14:imgProps xmlns:a14="http://schemas.microsoft.com/office/drawing/2010/main">
                  <a14:imgLayer r:embed="rId3">
                    <a14:imgEffect>
                      <a14:saturation sat="112000"/>
                    </a14:imgEffect>
                  </a14:imgLayer>
                </a14:imgProps>
              </a:ext>
            </a:extLst>
          </a:blip>
          <a:stretch>
            <a:fillRect/>
          </a:stretch>
        </a:blipFill>
        <a:effectLst/>
      </p:bgPr>
    </p:bg>
    <p:spTree>
      <p:nvGrpSpPr>
        <p:cNvPr id="1" name=""/>
        <p:cNvGrpSpPr/>
        <p:nvPr/>
      </p:nvGrpSpPr>
      <p:grpSpPr>
        <a:xfrm>
          <a:off x="0" y="0"/>
          <a:ext cx="0" cy="0"/>
          <a:chOff x="0" y="0"/>
          <a:chExt cx="0" cy="0"/>
        </a:xfrm>
      </p:grpSpPr>
      <p:pic>
        <p:nvPicPr>
          <p:cNvPr id="3" name="Рисунок 2" descr="http://www.home-img.com/uploads/data/90096/dc94f08b0ff4c6725eaa3592d13957b7.jpg"/>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9143999" cy="6576645"/>
          </a:xfrm>
          <a:prstGeom prst="rect">
            <a:avLst/>
          </a:prstGeom>
          <a:noFill/>
          <a:ln>
            <a:noFill/>
          </a:ln>
        </p:spPr>
      </p:pic>
      <p:sp>
        <p:nvSpPr>
          <p:cNvPr id="2" name="Прямоугольник 1"/>
          <p:cNvSpPr/>
          <p:nvPr/>
        </p:nvSpPr>
        <p:spPr>
          <a:xfrm>
            <a:off x="480645" y="961292"/>
            <a:ext cx="8435827" cy="1969770"/>
          </a:xfrm>
          <a:prstGeom prst="rect">
            <a:avLst/>
          </a:prstGeom>
        </p:spPr>
        <p:txBody>
          <a:bodyPr wrap="square">
            <a:spAutoFit/>
          </a:bodyPr>
          <a:lstStyle/>
          <a:p>
            <a:r>
              <a:rPr lang="ru-RU" sz="3200" b="1" i="1" dirty="0">
                <a:latin typeface="Times New Roman" panose="02020603050405020304" pitchFamily="18" charset="0"/>
                <a:ea typeface="Calibri" panose="020F0502020204030204" pitchFamily="34" charset="0"/>
                <a:cs typeface="Times New Roman" panose="02020603050405020304" pitchFamily="18" charset="0"/>
              </a:rPr>
              <a:t> </a:t>
            </a:r>
            <a:r>
              <a:rPr lang="ru-RU" sz="4000" b="1" i="1" dirty="0"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Спасибо за </a:t>
            </a:r>
          </a:p>
          <a:p>
            <a:r>
              <a:rPr lang="ru-RU" sz="4000" b="1" i="1" dirty="0"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 внимание!</a:t>
            </a:r>
            <a:endParaRPr lang="ru-RU" sz="4000" dirty="0">
              <a:solidFill>
                <a:srgbClr val="FF0066"/>
              </a:solidFill>
              <a:latin typeface="Calibri" panose="020F0502020204030204" pitchFamily="34" charset="0"/>
              <a:ea typeface="Calibri" panose="020F0502020204030204" pitchFamily="34" charset="0"/>
              <a:cs typeface="Times New Roman" panose="02020603050405020304" pitchFamily="18" charset="0"/>
            </a:endParaRPr>
          </a:p>
          <a:p>
            <a:pPr algn="r"/>
            <a:r>
              <a:rPr lang="ru-RU" sz="2400"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latin typeface="Times New Roman" pitchFamily="18" charset="0"/>
              <a:ea typeface="Calibri" panose="020F0502020204030204" pitchFamily="34" charset="0"/>
              <a:cs typeface="Times New Roman" pitchFamily="18" charset="0"/>
            </a:endParaRPr>
          </a:p>
          <a:p>
            <a:endParaRPr lang="ru-RU" dirty="0"/>
          </a:p>
        </p:txBody>
      </p:sp>
    </p:spTree>
    <p:extLst>
      <p:ext uri="{BB962C8B-B14F-4D97-AF65-F5344CB8AC3E}">
        <p14:creationId xmlns:p14="http://schemas.microsoft.com/office/powerpoint/2010/main" val="4152698851"/>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813</TotalTime>
  <Words>674</Words>
  <Application>Microsoft Office PowerPoint</Application>
  <PresentationFormat>Экран (4:3)</PresentationFormat>
  <Paragraphs>189</Paragraphs>
  <Slides>17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Arial</vt:lpstr>
      <vt:lpstr>Calibri</vt:lpstr>
      <vt:lpstr>Calibri Light</vt:lpstr>
      <vt:lpstr>Times New Roman</vt:lpstr>
      <vt:lpstr>Wingdings</vt:lpstr>
      <vt:lpstr>Тема Office</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       </vt:lpstr>
      <vt:lpstr>       Учимся готовить под руководством Дианы</vt:lpstr>
      <vt:lpstr>       Приготовление вкусных и полезных блюд</vt:lpstr>
      <vt:lpstr>       Сервировка праздничного стола</vt:lpstr>
      <vt:lpstr>      Новогодние семейные традиции</vt:lpstr>
      <vt:lpstr>         Семейные традиции: наряжаем группу, создаем настроение</vt:lpstr>
      <vt:lpstr>         Организация досуга долгими зимними вечерами</vt:lpstr>
      <vt:lpstr>       Чистый дом – залог здоровья!</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 педагогической деятельности по направлению семейного воспитания     “Воспитание семьянина”        на базе государственного казенного образовательного учреждения для детей-сирот и детей, оставшихся без попечения родителей, детского дома г. Азова</dc:title>
  <dc:creator>admin</dc:creator>
  <cp:lastModifiedBy>User</cp:lastModifiedBy>
  <cp:revision>118</cp:revision>
  <dcterms:created xsi:type="dcterms:W3CDTF">2015-03-24T09:52:45Z</dcterms:created>
  <dcterms:modified xsi:type="dcterms:W3CDTF">2019-02-10T11:21:20Z</dcterms:modified>
</cp:coreProperties>
</file>